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58" r:id="rId5"/>
    <p:sldId id="260" r:id="rId6"/>
    <p:sldId id="261" r:id="rId7"/>
    <p:sldId id="262" r:id="rId8"/>
    <p:sldId id="264" r:id="rId9"/>
    <p:sldId id="265" r:id="rId10"/>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80"/>
    <p:restoredTop sz="94660"/>
  </p:normalViewPr>
  <p:slideViewPr>
    <p:cSldViewPr snapToGrid="0" snapToObjects="1">
      <p:cViewPr varScale="1">
        <p:scale>
          <a:sx n="72" d="100"/>
          <a:sy n="72" d="100"/>
        </p:scale>
        <p:origin x="82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_tradnl"/>
              <a:t>Clic para editar título</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a:t>Haga clic para modificar el estilo de subtítulo del patrón</a:t>
            </a:r>
          </a:p>
        </p:txBody>
      </p:sp>
      <p:sp>
        <p:nvSpPr>
          <p:cNvPr id="4" name="Marcador de fecha 3"/>
          <p:cNvSpPr>
            <a:spLocks noGrp="1"/>
          </p:cNvSpPr>
          <p:nvPr>
            <p:ph type="dt" sz="half" idx="10"/>
          </p:nvPr>
        </p:nvSpPr>
        <p:spPr/>
        <p:txBody>
          <a:bodyPr/>
          <a:lstStyle/>
          <a:p>
            <a:fld id="{F5E55149-A8D9-A04F-ABA7-FB47D336E268}" type="datetimeFigureOut">
              <a:rPr lang="es-ES_tradnl" smtClean="0"/>
              <a:t>17/01/2018</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F4A8E048-F9FB-4A48-B165-675C564C8741}" type="slidenum">
              <a:rPr lang="es-ES_tradnl" smtClean="0"/>
              <a:t>‹Nº›</a:t>
            </a:fld>
            <a:endParaRPr lang="es-ES_tradnl"/>
          </a:p>
        </p:txBody>
      </p:sp>
    </p:spTree>
    <p:extLst>
      <p:ext uri="{BB962C8B-B14F-4D97-AF65-F5344CB8AC3E}">
        <p14:creationId xmlns:p14="http://schemas.microsoft.com/office/powerpoint/2010/main" val="1061500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F5E55149-A8D9-A04F-ABA7-FB47D336E268}" type="datetimeFigureOut">
              <a:rPr lang="es-ES_tradnl" smtClean="0"/>
              <a:t>17/01/2018</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F4A8E048-F9FB-4A48-B165-675C564C8741}" type="slidenum">
              <a:rPr lang="es-ES_tradnl" smtClean="0"/>
              <a:t>‹Nº›</a:t>
            </a:fld>
            <a:endParaRPr lang="es-ES_tradnl"/>
          </a:p>
        </p:txBody>
      </p:sp>
    </p:spTree>
    <p:extLst>
      <p:ext uri="{BB962C8B-B14F-4D97-AF65-F5344CB8AC3E}">
        <p14:creationId xmlns:p14="http://schemas.microsoft.com/office/powerpoint/2010/main" val="1037210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a:t>Clic para editar título</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F5E55149-A8D9-A04F-ABA7-FB47D336E268}" type="datetimeFigureOut">
              <a:rPr lang="es-ES_tradnl" smtClean="0"/>
              <a:t>17/01/2018</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F4A8E048-F9FB-4A48-B165-675C564C8741}" type="slidenum">
              <a:rPr lang="es-ES_tradnl" smtClean="0"/>
              <a:t>‹Nº›</a:t>
            </a:fld>
            <a:endParaRPr lang="es-ES_tradnl"/>
          </a:p>
        </p:txBody>
      </p:sp>
    </p:spTree>
    <p:extLst>
      <p:ext uri="{BB962C8B-B14F-4D97-AF65-F5344CB8AC3E}">
        <p14:creationId xmlns:p14="http://schemas.microsoft.com/office/powerpoint/2010/main" val="1271421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F5E55149-A8D9-A04F-ABA7-FB47D336E268}" type="datetimeFigureOut">
              <a:rPr lang="es-ES_tradnl" smtClean="0"/>
              <a:t>17/01/2018</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F4A8E048-F9FB-4A48-B165-675C564C8741}" type="slidenum">
              <a:rPr lang="es-ES_tradnl" smtClean="0"/>
              <a:t>‹Nº›</a:t>
            </a:fld>
            <a:endParaRPr lang="es-ES_tradnl"/>
          </a:p>
        </p:txBody>
      </p:sp>
    </p:spTree>
    <p:extLst>
      <p:ext uri="{BB962C8B-B14F-4D97-AF65-F5344CB8AC3E}">
        <p14:creationId xmlns:p14="http://schemas.microsoft.com/office/powerpoint/2010/main" val="1486533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a:t>Clic para editar título</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F5E55149-A8D9-A04F-ABA7-FB47D336E268}" type="datetimeFigureOut">
              <a:rPr lang="es-ES_tradnl" smtClean="0"/>
              <a:t>17/01/2018</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F4A8E048-F9FB-4A48-B165-675C564C8741}" type="slidenum">
              <a:rPr lang="es-ES_tradnl" smtClean="0"/>
              <a:t>‹Nº›</a:t>
            </a:fld>
            <a:endParaRPr lang="es-ES_tradnl"/>
          </a:p>
        </p:txBody>
      </p:sp>
    </p:spTree>
    <p:extLst>
      <p:ext uri="{BB962C8B-B14F-4D97-AF65-F5344CB8AC3E}">
        <p14:creationId xmlns:p14="http://schemas.microsoft.com/office/powerpoint/2010/main" val="343634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sz="half" idx="1"/>
          </p:nvPr>
        </p:nvSpPr>
        <p:spPr>
          <a:xfrm>
            <a:off x="838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Marcador de fecha 4"/>
          <p:cNvSpPr>
            <a:spLocks noGrp="1"/>
          </p:cNvSpPr>
          <p:nvPr>
            <p:ph type="dt" sz="half" idx="10"/>
          </p:nvPr>
        </p:nvSpPr>
        <p:spPr/>
        <p:txBody>
          <a:bodyPr/>
          <a:lstStyle/>
          <a:p>
            <a:fld id="{F5E55149-A8D9-A04F-ABA7-FB47D336E268}" type="datetimeFigureOut">
              <a:rPr lang="es-ES_tradnl" smtClean="0"/>
              <a:t>17/01/2018</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F4A8E048-F9FB-4A48-B165-675C564C8741}" type="slidenum">
              <a:rPr lang="es-ES_tradnl" smtClean="0"/>
              <a:t>‹Nº›</a:t>
            </a:fld>
            <a:endParaRPr lang="es-ES_tradnl"/>
          </a:p>
        </p:txBody>
      </p:sp>
    </p:spTree>
    <p:extLst>
      <p:ext uri="{BB962C8B-B14F-4D97-AF65-F5344CB8AC3E}">
        <p14:creationId xmlns:p14="http://schemas.microsoft.com/office/powerpoint/2010/main" val="873766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a:t>Clic para editar título</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7" name="Marcador de fecha 6"/>
          <p:cNvSpPr>
            <a:spLocks noGrp="1"/>
          </p:cNvSpPr>
          <p:nvPr>
            <p:ph type="dt" sz="half" idx="10"/>
          </p:nvPr>
        </p:nvSpPr>
        <p:spPr/>
        <p:txBody>
          <a:bodyPr/>
          <a:lstStyle/>
          <a:p>
            <a:fld id="{F5E55149-A8D9-A04F-ABA7-FB47D336E268}" type="datetimeFigureOut">
              <a:rPr lang="es-ES_tradnl" smtClean="0"/>
              <a:t>17/01/2018</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F4A8E048-F9FB-4A48-B165-675C564C8741}" type="slidenum">
              <a:rPr lang="es-ES_tradnl" smtClean="0"/>
              <a:t>‹Nº›</a:t>
            </a:fld>
            <a:endParaRPr lang="es-ES_tradnl"/>
          </a:p>
        </p:txBody>
      </p:sp>
    </p:spTree>
    <p:extLst>
      <p:ext uri="{BB962C8B-B14F-4D97-AF65-F5344CB8AC3E}">
        <p14:creationId xmlns:p14="http://schemas.microsoft.com/office/powerpoint/2010/main" val="90358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fecha 2"/>
          <p:cNvSpPr>
            <a:spLocks noGrp="1"/>
          </p:cNvSpPr>
          <p:nvPr>
            <p:ph type="dt" sz="half" idx="10"/>
          </p:nvPr>
        </p:nvSpPr>
        <p:spPr/>
        <p:txBody>
          <a:bodyPr/>
          <a:lstStyle/>
          <a:p>
            <a:fld id="{F5E55149-A8D9-A04F-ABA7-FB47D336E268}" type="datetimeFigureOut">
              <a:rPr lang="es-ES_tradnl" smtClean="0"/>
              <a:t>17/01/2018</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F4A8E048-F9FB-4A48-B165-675C564C8741}" type="slidenum">
              <a:rPr lang="es-ES_tradnl" smtClean="0"/>
              <a:t>‹Nº›</a:t>
            </a:fld>
            <a:endParaRPr lang="es-ES_tradnl"/>
          </a:p>
        </p:txBody>
      </p:sp>
    </p:spTree>
    <p:extLst>
      <p:ext uri="{BB962C8B-B14F-4D97-AF65-F5344CB8AC3E}">
        <p14:creationId xmlns:p14="http://schemas.microsoft.com/office/powerpoint/2010/main" val="1623015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5E55149-A8D9-A04F-ABA7-FB47D336E268}" type="datetimeFigureOut">
              <a:rPr lang="es-ES_tradnl" smtClean="0"/>
              <a:t>17/01/2018</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F4A8E048-F9FB-4A48-B165-675C564C8741}" type="slidenum">
              <a:rPr lang="es-ES_tradnl" smtClean="0"/>
              <a:t>‹Nº›</a:t>
            </a:fld>
            <a:endParaRPr lang="es-ES_tradnl"/>
          </a:p>
        </p:txBody>
      </p:sp>
    </p:spTree>
    <p:extLst>
      <p:ext uri="{BB962C8B-B14F-4D97-AF65-F5344CB8AC3E}">
        <p14:creationId xmlns:p14="http://schemas.microsoft.com/office/powerpoint/2010/main" val="688779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a:t>Clic para editar título</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F5E55149-A8D9-A04F-ABA7-FB47D336E268}" type="datetimeFigureOut">
              <a:rPr lang="es-ES_tradnl" smtClean="0"/>
              <a:t>17/01/2018</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F4A8E048-F9FB-4A48-B165-675C564C8741}" type="slidenum">
              <a:rPr lang="es-ES_tradnl" smtClean="0"/>
              <a:t>‹Nº›</a:t>
            </a:fld>
            <a:endParaRPr lang="es-ES_tradnl"/>
          </a:p>
        </p:txBody>
      </p:sp>
    </p:spTree>
    <p:extLst>
      <p:ext uri="{BB962C8B-B14F-4D97-AF65-F5344CB8AC3E}">
        <p14:creationId xmlns:p14="http://schemas.microsoft.com/office/powerpoint/2010/main" val="1371846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a:t>Clic para editar título</a:t>
            </a:r>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F5E55149-A8D9-A04F-ABA7-FB47D336E268}" type="datetimeFigureOut">
              <a:rPr lang="es-ES_tradnl" smtClean="0"/>
              <a:t>17/01/2018</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F4A8E048-F9FB-4A48-B165-675C564C8741}" type="slidenum">
              <a:rPr lang="es-ES_tradnl" smtClean="0"/>
              <a:t>‹Nº›</a:t>
            </a:fld>
            <a:endParaRPr lang="es-ES_tradnl"/>
          </a:p>
        </p:txBody>
      </p:sp>
    </p:spTree>
    <p:extLst>
      <p:ext uri="{BB962C8B-B14F-4D97-AF65-F5344CB8AC3E}">
        <p14:creationId xmlns:p14="http://schemas.microsoft.com/office/powerpoint/2010/main" val="1232817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a:t>Clic para editar título</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E55149-A8D9-A04F-ABA7-FB47D336E268}" type="datetimeFigureOut">
              <a:rPr lang="es-ES_tradnl" smtClean="0"/>
              <a:t>17/01/2018</a:t>
            </a:fld>
            <a:endParaRPr lang="es-ES_tradn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8E048-F9FB-4A48-B165-675C564C8741}" type="slidenum">
              <a:rPr lang="es-ES_tradnl" smtClean="0"/>
              <a:t>‹Nº›</a:t>
            </a:fld>
            <a:endParaRPr lang="es-ES_tradnl"/>
          </a:p>
        </p:txBody>
      </p:sp>
    </p:spTree>
    <p:extLst>
      <p:ext uri="{BB962C8B-B14F-4D97-AF65-F5344CB8AC3E}">
        <p14:creationId xmlns:p14="http://schemas.microsoft.com/office/powerpoint/2010/main" val="428486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Imagen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573928" y="3716884"/>
            <a:ext cx="3828969" cy="181128"/>
          </a:xfrm>
          <a:prstGeom prst="rect">
            <a:avLst/>
          </a:prstGeom>
        </p:spPr>
      </p:pic>
      <p:sp>
        <p:nvSpPr>
          <p:cNvPr id="4" name="CuadroTexto 3"/>
          <p:cNvSpPr txBox="1"/>
          <p:nvPr/>
        </p:nvSpPr>
        <p:spPr>
          <a:xfrm>
            <a:off x="5043546" y="2172958"/>
            <a:ext cx="6694099" cy="3754874"/>
          </a:xfrm>
          <a:prstGeom prst="rect">
            <a:avLst/>
          </a:prstGeom>
          <a:noFill/>
        </p:spPr>
        <p:txBody>
          <a:bodyPr wrap="square" rtlCol="0">
            <a:spAutoFit/>
          </a:bodyPr>
          <a:lstStyle/>
          <a:p>
            <a:pPr algn="just"/>
            <a:r>
              <a:rPr lang="es-ES_tradnl" sz="1400" b="1" dirty="0">
                <a:solidFill>
                  <a:schemeClr val="tx1">
                    <a:lumMod val="65000"/>
                    <a:lumOff val="35000"/>
                  </a:schemeClr>
                </a:solidFill>
                <a:latin typeface="Soberana Sans" charset="0"/>
                <a:ea typeface="Soberana Sans" charset="0"/>
                <a:cs typeface="Soberana Sans" charset="0"/>
              </a:rPr>
              <a:t>Primer Taller “Proceso de Licitaciones en la CNH” </a:t>
            </a:r>
          </a:p>
          <a:p>
            <a:pPr algn="just"/>
            <a:r>
              <a:rPr lang="es-ES_tradnl" sz="1400" b="1" dirty="0">
                <a:solidFill>
                  <a:schemeClr val="tx1">
                    <a:lumMod val="65000"/>
                    <a:lumOff val="35000"/>
                  </a:schemeClr>
                </a:solidFill>
                <a:latin typeface="Soberana Sans" charset="0"/>
                <a:ea typeface="Soberana Sans" charset="0"/>
                <a:cs typeface="Soberana Sans" charset="0"/>
              </a:rPr>
              <a:t>Imparte: </a:t>
            </a:r>
            <a:r>
              <a:rPr lang="es-ES_tradnl" sz="1400" dirty="0">
                <a:solidFill>
                  <a:schemeClr val="tx1">
                    <a:lumMod val="65000"/>
                    <a:lumOff val="35000"/>
                  </a:schemeClr>
                </a:solidFill>
                <a:latin typeface="Soberana Sans" charset="0"/>
                <a:ea typeface="Soberana Sans" charset="0"/>
                <a:cs typeface="Soberana Sans" charset="0"/>
              </a:rPr>
              <a:t>Lic. Martín Álvarez, Director General de Licitaciones, CNH.</a:t>
            </a:r>
          </a:p>
          <a:p>
            <a:pPr algn="just"/>
            <a:r>
              <a:rPr lang="es-ES_tradnl" sz="1400" b="1" dirty="0">
                <a:solidFill>
                  <a:schemeClr val="tx1">
                    <a:lumMod val="65000"/>
                    <a:lumOff val="35000"/>
                  </a:schemeClr>
                </a:solidFill>
                <a:latin typeface="Soberana Sans" charset="0"/>
                <a:ea typeface="Soberana Sans" charset="0"/>
                <a:cs typeface="Soberana Sans" charset="0"/>
              </a:rPr>
              <a:t>Lugar: </a:t>
            </a:r>
            <a:r>
              <a:rPr lang="es-ES_tradnl" sz="1400" dirty="0">
                <a:solidFill>
                  <a:schemeClr val="tx1">
                    <a:lumMod val="65000"/>
                    <a:lumOff val="35000"/>
                  </a:schemeClr>
                </a:solidFill>
                <a:latin typeface="Soberana Sans" charset="0"/>
                <a:ea typeface="Soberana Sans" charset="0"/>
                <a:cs typeface="Soberana Sans" charset="0"/>
              </a:rPr>
              <a:t>Auditorio CNH</a:t>
            </a:r>
          </a:p>
          <a:p>
            <a:pPr algn="just"/>
            <a:endParaRPr lang="es-ES_tradnl" sz="1400" dirty="0">
              <a:solidFill>
                <a:schemeClr val="tx1">
                  <a:lumMod val="65000"/>
                  <a:lumOff val="35000"/>
                </a:schemeClr>
              </a:solidFill>
              <a:latin typeface="Soberana Sans" charset="0"/>
              <a:ea typeface="Soberana Sans" charset="0"/>
              <a:cs typeface="Soberana Sans" charset="0"/>
            </a:endParaRPr>
          </a:p>
          <a:p>
            <a:pPr algn="just"/>
            <a:endParaRPr lang="es-ES_tradnl" sz="1400" dirty="0">
              <a:solidFill>
                <a:schemeClr val="tx1">
                  <a:lumMod val="65000"/>
                  <a:lumOff val="35000"/>
                </a:schemeClr>
              </a:solidFill>
              <a:latin typeface="Soberana Sans" charset="0"/>
              <a:ea typeface="Soberana Sans" charset="0"/>
              <a:cs typeface="Soberana Sans" charset="0"/>
            </a:endParaRPr>
          </a:p>
          <a:p>
            <a:pPr algn="just"/>
            <a:r>
              <a:rPr lang="es-ES_tradnl" sz="1400" b="1" dirty="0">
                <a:solidFill>
                  <a:schemeClr val="tx1">
                    <a:lumMod val="65000"/>
                    <a:lumOff val="35000"/>
                  </a:schemeClr>
                </a:solidFill>
                <a:latin typeface="Soberana Sans" charset="0"/>
                <a:ea typeface="Soberana Sans" charset="0"/>
                <a:cs typeface="Soberana Sans" charset="0"/>
              </a:rPr>
              <a:t>Presentación del estudio del NRGI </a:t>
            </a:r>
            <a:r>
              <a:rPr lang="es-MX" sz="1400" b="1" dirty="0">
                <a:solidFill>
                  <a:schemeClr val="tx1">
                    <a:lumMod val="65000"/>
                    <a:lumOff val="35000"/>
                  </a:schemeClr>
                </a:solidFill>
                <a:latin typeface="Soberana Sans" charset="0"/>
                <a:ea typeface="Soberana Sans" charset="0"/>
                <a:cs typeface="Soberana Sans" charset="0"/>
              </a:rPr>
              <a:t>“Mejores prácticas internacionales para la transparencia en la administración de contratos. Recomendaciones a la CNH de México” (</a:t>
            </a:r>
            <a:r>
              <a:rPr lang="es-ES_tradnl" sz="1400" b="1" dirty="0">
                <a:solidFill>
                  <a:schemeClr val="tx1">
                    <a:lumMod val="65000"/>
                    <a:lumOff val="35000"/>
                  </a:schemeClr>
                </a:solidFill>
                <a:latin typeface="Soberana Sans" charset="0"/>
                <a:ea typeface="Soberana Sans" charset="0"/>
                <a:cs typeface="Soberana Sans" charset="0"/>
              </a:rPr>
              <a:t>versión en español)</a:t>
            </a:r>
          </a:p>
          <a:p>
            <a:pPr algn="just"/>
            <a:r>
              <a:rPr lang="es-ES_tradnl" sz="1400" b="1" dirty="0">
                <a:solidFill>
                  <a:schemeClr val="tx1">
                    <a:lumMod val="65000"/>
                    <a:lumOff val="35000"/>
                  </a:schemeClr>
                </a:solidFill>
                <a:latin typeface="Soberana Sans" charset="0"/>
                <a:ea typeface="Soberana Sans" charset="0"/>
                <a:cs typeface="Soberana Sans" charset="0"/>
              </a:rPr>
              <a:t>Comentaristas: </a:t>
            </a:r>
            <a:r>
              <a:rPr lang="es-ES_tradnl" sz="1400" dirty="0">
                <a:solidFill>
                  <a:schemeClr val="tx1">
                    <a:lumMod val="65000"/>
                    <a:lumOff val="35000"/>
                  </a:schemeClr>
                </a:solidFill>
                <a:latin typeface="Soberana Sans" charset="0"/>
                <a:ea typeface="Soberana Sans" charset="0"/>
                <a:cs typeface="Soberana Sans" charset="0"/>
              </a:rPr>
              <a:t>Vanessa </a:t>
            </a:r>
            <a:r>
              <a:rPr lang="es-ES_tradnl" sz="1400" dirty="0" err="1">
                <a:solidFill>
                  <a:schemeClr val="tx1">
                    <a:lumMod val="65000"/>
                    <a:lumOff val="35000"/>
                  </a:schemeClr>
                </a:solidFill>
                <a:latin typeface="Soberana Sans" charset="0"/>
                <a:ea typeface="Soberana Sans" charset="0"/>
                <a:cs typeface="Soberana Sans" charset="0"/>
              </a:rPr>
              <a:t>Silveyra</a:t>
            </a:r>
            <a:r>
              <a:rPr lang="es-ES_tradnl" sz="1400" dirty="0">
                <a:solidFill>
                  <a:schemeClr val="tx1">
                    <a:lumMod val="65000"/>
                    <a:lumOff val="35000"/>
                  </a:schemeClr>
                </a:solidFill>
                <a:latin typeface="Soberana Sans" charset="0"/>
                <a:ea typeface="Soberana Sans" charset="0"/>
                <a:cs typeface="Soberana Sans" charset="0"/>
              </a:rPr>
              <a:t>, Transparencia Mexicana, A.C.; Juan Manuel </a:t>
            </a:r>
            <a:r>
              <a:rPr lang="es-ES_tradnl" sz="1400" dirty="0" err="1">
                <a:solidFill>
                  <a:schemeClr val="tx1">
                    <a:lumMod val="65000"/>
                    <a:lumOff val="35000"/>
                  </a:schemeClr>
                </a:solidFill>
                <a:latin typeface="Soberana Sans" charset="0"/>
                <a:ea typeface="Soberana Sans" charset="0"/>
                <a:cs typeface="Soberana Sans" charset="0"/>
              </a:rPr>
              <a:t>Diosdado</a:t>
            </a:r>
            <a:r>
              <a:rPr lang="es-ES_tradnl" sz="1400" dirty="0">
                <a:solidFill>
                  <a:schemeClr val="tx1">
                    <a:lumMod val="65000"/>
                    <a:lumOff val="35000"/>
                  </a:schemeClr>
                </a:solidFill>
                <a:latin typeface="Soberana Sans" charset="0"/>
                <a:ea typeface="Soberana Sans" charset="0"/>
                <a:cs typeface="Soberana Sans" charset="0"/>
              </a:rPr>
              <a:t>,  CESPEDES-CCE; Héctor Acosta, Comisionado CNH.</a:t>
            </a:r>
          </a:p>
          <a:p>
            <a:pPr algn="just"/>
            <a:r>
              <a:rPr lang="es-ES_tradnl" sz="1400" b="1" dirty="0">
                <a:solidFill>
                  <a:schemeClr val="tx1">
                    <a:lumMod val="65000"/>
                    <a:lumOff val="35000"/>
                  </a:schemeClr>
                </a:solidFill>
                <a:latin typeface="Soberana Sans" charset="0"/>
                <a:ea typeface="Soberana Sans" charset="0"/>
                <a:cs typeface="Soberana Sans" charset="0"/>
              </a:rPr>
              <a:t>Lugar: </a:t>
            </a:r>
            <a:r>
              <a:rPr lang="es-ES_tradnl" sz="1400" dirty="0">
                <a:solidFill>
                  <a:schemeClr val="tx1">
                    <a:lumMod val="65000"/>
                    <a:lumOff val="35000"/>
                  </a:schemeClr>
                </a:solidFill>
                <a:latin typeface="Soberana Sans" charset="0"/>
                <a:ea typeface="Soberana Sans" charset="0"/>
                <a:cs typeface="Soberana Sans" charset="0"/>
              </a:rPr>
              <a:t>Auditorio CNH</a:t>
            </a:r>
          </a:p>
          <a:p>
            <a:pPr algn="just"/>
            <a:endParaRPr lang="es-ES_tradnl" sz="1400" dirty="0">
              <a:solidFill>
                <a:schemeClr val="tx1">
                  <a:lumMod val="65000"/>
                  <a:lumOff val="35000"/>
                </a:schemeClr>
              </a:solidFill>
              <a:latin typeface="Soberana Sans" charset="0"/>
              <a:ea typeface="Soberana Sans" charset="0"/>
              <a:cs typeface="Soberana Sans" charset="0"/>
            </a:endParaRPr>
          </a:p>
          <a:p>
            <a:pPr algn="just"/>
            <a:endParaRPr lang="es-ES_tradnl" sz="1400" dirty="0">
              <a:solidFill>
                <a:schemeClr val="tx1">
                  <a:lumMod val="65000"/>
                  <a:lumOff val="35000"/>
                </a:schemeClr>
              </a:solidFill>
              <a:latin typeface="Soberana Sans" charset="0"/>
              <a:ea typeface="Soberana Sans" charset="0"/>
              <a:cs typeface="Soberana Sans" charset="0"/>
            </a:endParaRPr>
          </a:p>
          <a:p>
            <a:pPr algn="just"/>
            <a:r>
              <a:rPr lang="es-ES_tradnl" sz="1400" b="1" dirty="0">
                <a:solidFill>
                  <a:schemeClr val="tx1">
                    <a:lumMod val="65000"/>
                    <a:lumOff val="35000"/>
                  </a:schemeClr>
                </a:solidFill>
                <a:latin typeface="Soberana Sans" charset="0"/>
                <a:ea typeface="Soberana Sans" charset="0"/>
                <a:cs typeface="Soberana Sans" charset="0"/>
              </a:rPr>
              <a:t>Presentación del estudio del NRGI “Mejores prácticas…” (versión en inglés)</a:t>
            </a:r>
          </a:p>
          <a:p>
            <a:pPr algn="just"/>
            <a:r>
              <a:rPr lang="es-ES_tradnl" sz="1400" b="1" dirty="0">
                <a:solidFill>
                  <a:schemeClr val="tx1">
                    <a:lumMod val="65000"/>
                    <a:lumOff val="35000"/>
                  </a:schemeClr>
                </a:solidFill>
                <a:latin typeface="Soberana Sans" charset="0"/>
                <a:ea typeface="Soberana Sans" charset="0"/>
                <a:cs typeface="Soberana Sans" charset="0"/>
              </a:rPr>
              <a:t>Comentaristas: </a:t>
            </a:r>
            <a:r>
              <a:rPr lang="es-ES_tradnl" sz="1400" dirty="0">
                <a:solidFill>
                  <a:schemeClr val="tx1">
                    <a:lumMod val="65000"/>
                    <a:lumOff val="35000"/>
                  </a:schemeClr>
                </a:solidFill>
                <a:latin typeface="Soberana Sans" charset="0"/>
                <a:ea typeface="Soberana Sans" charset="0"/>
                <a:cs typeface="Soberana Sans" charset="0"/>
              </a:rPr>
              <a:t>F </a:t>
            </a:r>
            <a:r>
              <a:rPr lang="es-ES_tradnl" sz="1400" dirty="0" err="1">
                <a:solidFill>
                  <a:schemeClr val="tx1">
                    <a:lumMod val="65000"/>
                    <a:lumOff val="35000"/>
                  </a:schemeClr>
                </a:solidFill>
                <a:latin typeface="Soberana Sans" charset="0"/>
                <a:ea typeface="Soberana Sans" charset="0"/>
                <a:cs typeface="Soberana Sans" charset="0"/>
              </a:rPr>
              <a:t>Kauffman</a:t>
            </a:r>
            <a:r>
              <a:rPr lang="es-ES_tradnl" sz="1400" dirty="0">
                <a:solidFill>
                  <a:schemeClr val="tx1">
                    <a:lumMod val="65000"/>
                    <a:lumOff val="35000"/>
                  </a:schemeClr>
                </a:solidFill>
                <a:latin typeface="Soberana Sans" charset="0"/>
                <a:ea typeface="Soberana Sans" charset="0"/>
                <a:cs typeface="Soberana Sans" charset="0"/>
              </a:rPr>
              <a:t>, Presidente de NRGI; Patrick </a:t>
            </a:r>
            <a:r>
              <a:rPr lang="es-ES_tradnl" sz="1400" dirty="0" err="1">
                <a:solidFill>
                  <a:schemeClr val="tx1">
                    <a:lumMod val="65000"/>
                    <a:lumOff val="35000"/>
                  </a:schemeClr>
                </a:solidFill>
                <a:latin typeface="Soberana Sans" charset="0"/>
                <a:ea typeface="Soberana Sans" charset="0"/>
                <a:cs typeface="Soberana Sans" charset="0"/>
              </a:rPr>
              <a:t>Heller</a:t>
            </a:r>
            <a:r>
              <a:rPr lang="es-ES_tradnl" sz="1400" dirty="0">
                <a:solidFill>
                  <a:schemeClr val="tx1">
                    <a:lumMod val="65000"/>
                    <a:lumOff val="35000"/>
                  </a:schemeClr>
                </a:solidFill>
                <a:latin typeface="Soberana Sans" charset="0"/>
                <a:ea typeface="Soberana Sans" charset="0"/>
                <a:cs typeface="Soberana Sans" charset="0"/>
              </a:rPr>
              <a:t> y Juan Carlos Zepeda Molina, Comisionado Presidente CNH.</a:t>
            </a:r>
          </a:p>
          <a:p>
            <a:pPr algn="just"/>
            <a:r>
              <a:rPr lang="es-ES_tradnl" sz="1400" b="1" dirty="0">
                <a:solidFill>
                  <a:schemeClr val="tx1">
                    <a:lumMod val="65000"/>
                    <a:lumOff val="35000"/>
                  </a:schemeClr>
                </a:solidFill>
                <a:latin typeface="Soberana Sans" charset="0"/>
                <a:ea typeface="Soberana Sans" charset="0"/>
                <a:cs typeface="Soberana Sans" charset="0"/>
              </a:rPr>
              <a:t>Lugar: </a:t>
            </a:r>
            <a:r>
              <a:rPr lang="es-ES_tradnl" sz="1400" dirty="0">
                <a:solidFill>
                  <a:schemeClr val="tx1">
                    <a:lumMod val="65000"/>
                    <a:lumOff val="35000"/>
                  </a:schemeClr>
                </a:solidFill>
                <a:latin typeface="Soberana Sans" charset="0"/>
                <a:ea typeface="Soberana Sans" charset="0"/>
                <a:cs typeface="Soberana Sans" charset="0"/>
              </a:rPr>
              <a:t>Washington</a:t>
            </a:r>
            <a:endParaRPr lang="es-ES_tradnl" sz="1400" i="1" dirty="0">
              <a:solidFill>
                <a:schemeClr val="tx1">
                  <a:lumMod val="65000"/>
                  <a:lumOff val="35000"/>
                </a:schemeClr>
              </a:solidFill>
              <a:latin typeface="Soberana Sans" charset="0"/>
              <a:ea typeface="Soberana Sans" charset="0"/>
              <a:cs typeface="Soberana Sans" charset="0"/>
            </a:endParaRPr>
          </a:p>
        </p:txBody>
      </p:sp>
      <p:sp>
        <p:nvSpPr>
          <p:cNvPr id="5" name="CuadroTexto 4"/>
          <p:cNvSpPr txBox="1"/>
          <p:nvPr/>
        </p:nvSpPr>
        <p:spPr>
          <a:xfrm>
            <a:off x="635818" y="963900"/>
            <a:ext cx="3711388" cy="584775"/>
          </a:xfrm>
          <a:prstGeom prst="rect">
            <a:avLst/>
          </a:prstGeom>
          <a:noFill/>
        </p:spPr>
        <p:txBody>
          <a:bodyPr wrap="square" rtlCol="0">
            <a:spAutoFit/>
          </a:bodyPr>
          <a:lstStyle/>
          <a:p>
            <a:r>
              <a:rPr lang="es-ES_tradnl" sz="3200" b="1" dirty="0">
                <a:solidFill>
                  <a:schemeClr val="tx2"/>
                </a:solidFill>
                <a:latin typeface="Soberana Sans" charset="0"/>
                <a:ea typeface="Soberana Sans" charset="0"/>
                <a:cs typeface="Soberana Sans" charset="0"/>
              </a:rPr>
              <a:t>Enero</a:t>
            </a:r>
            <a:r>
              <a:rPr lang="es-ES_tradnl" sz="1600" b="1" dirty="0">
                <a:solidFill>
                  <a:schemeClr val="tx2"/>
                </a:solidFill>
                <a:latin typeface="Soberana Sans" charset="0"/>
                <a:ea typeface="Soberana Sans" charset="0"/>
                <a:cs typeface="Soberana Sans" charset="0"/>
              </a:rPr>
              <a:t>, 2017</a:t>
            </a:r>
          </a:p>
        </p:txBody>
      </p:sp>
      <p:sp>
        <p:nvSpPr>
          <p:cNvPr id="6" name="Rectángulo 5"/>
          <p:cNvSpPr/>
          <p:nvPr/>
        </p:nvSpPr>
        <p:spPr>
          <a:xfrm>
            <a:off x="1926736" y="2236022"/>
            <a:ext cx="2420471" cy="307777"/>
          </a:xfrm>
          <a:prstGeom prst="rect">
            <a:avLst/>
          </a:prstGeom>
        </p:spPr>
        <p:txBody>
          <a:bodyPr wrap="square">
            <a:spAutoFit/>
          </a:bodyPr>
          <a:lstStyle/>
          <a:p>
            <a:r>
              <a:rPr lang="es-ES_tradnl" sz="1400" b="1" dirty="0">
                <a:solidFill>
                  <a:schemeClr val="tx1">
                    <a:lumMod val="65000"/>
                    <a:lumOff val="35000"/>
                  </a:schemeClr>
                </a:solidFill>
                <a:latin typeface="Soberana Sans" charset="0"/>
                <a:ea typeface="Soberana Sans" charset="0"/>
                <a:cs typeface="Soberana Sans" charset="0"/>
              </a:rPr>
              <a:t>17 de enero 2017 </a:t>
            </a:r>
          </a:p>
        </p:txBody>
      </p:sp>
      <p:sp>
        <p:nvSpPr>
          <p:cNvPr id="7" name="Rectángulo 6"/>
          <p:cNvSpPr/>
          <p:nvPr/>
        </p:nvSpPr>
        <p:spPr>
          <a:xfrm>
            <a:off x="1952785" y="3641506"/>
            <a:ext cx="2394421" cy="523220"/>
          </a:xfrm>
          <a:prstGeom prst="rect">
            <a:avLst/>
          </a:prstGeom>
        </p:spPr>
        <p:txBody>
          <a:bodyPr wrap="square">
            <a:spAutoFit/>
          </a:bodyPr>
          <a:lstStyle/>
          <a:p>
            <a:r>
              <a:rPr lang="es-ES_tradnl" sz="1400" b="1" dirty="0">
                <a:solidFill>
                  <a:schemeClr val="tx1">
                    <a:lumMod val="65000"/>
                    <a:lumOff val="35000"/>
                  </a:schemeClr>
                </a:solidFill>
                <a:latin typeface="Soberana Sans" charset="0"/>
                <a:ea typeface="Soberana Sans" charset="0"/>
                <a:cs typeface="Soberana Sans" charset="0"/>
              </a:rPr>
              <a:t>18 de enero 2017</a:t>
            </a:r>
          </a:p>
          <a:p>
            <a:endParaRPr lang="es-ES_tradnl" sz="1400" dirty="0">
              <a:solidFill>
                <a:schemeClr val="tx1">
                  <a:lumMod val="65000"/>
                  <a:lumOff val="35000"/>
                </a:schemeClr>
              </a:solidFill>
              <a:latin typeface="Soberana Sans" charset="0"/>
              <a:ea typeface="Soberana Sans" charset="0"/>
              <a:cs typeface="Soberana Sans" charset="0"/>
            </a:endParaRPr>
          </a:p>
        </p:txBody>
      </p:sp>
      <p:sp>
        <p:nvSpPr>
          <p:cNvPr id="8" name="Rectángulo 7"/>
          <p:cNvSpPr/>
          <p:nvPr/>
        </p:nvSpPr>
        <p:spPr>
          <a:xfrm>
            <a:off x="1974602" y="5119759"/>
            <a:ext cx="2286844" cy="523220"/>
          </a:xfrm>
          <a:prstGeom prst="rect">
            <a:avLst/>
          </a:prstGeom>
        </p:spPr>
        <p:txBody>
          <a:bodyPr wrap="square">
            <a:spAutoFit/>
          </a:bodyPr>
          <a:lstStyle/>
          <a:p>
            <a:r>
              <a:rPr lang="es-ES_tradnl" sz="1400" dirty="0">
                <a:solidFill>
                  <a:schemeClr val="tx1">
                    <a:lumMod val="65000"/>
                    <a:lumOff val="35000"/>
                  </a:schemeClr>
                </a:solidFill>
                <a:latin typeface="Soberana Sans" charset="0"/>
                <a:ea typeface="Soberana Sans" charset="0"/>
                <a:cs typeface="Soberana Sans" charset="0"/>
              </a:rPr>
              <a:t>martes </a:t>
            </a:r>
          </a:p>
          <a:p>
            <a:r>
              <a:rPr lang="es-ES_tradnl" sz="1400" b="1" dirty="0">
                <a:solidFill>
                  <a:schemeClr val="tx1">
                    <a:lumMod val="65000"/>
                    <a:lumOff val="35000"/>
                  </a:schemeClr>
                </a:solidFill>
                <a:latin typeface="Soberana Sans" charset="0"/>
                <a:ea typeface="Soberana Sans" charset="0"/>
                <a:cs typeface="Soberana Sans" charset="0"/>
              </a:rPr>
              <a:t>24 de enero de 2017</a:t>
            </a:r>
          </a:p>
        </p:txBody>
      </p:sp>
      <p:cxnSp>
        <p:nvCxnSpPr>
          <p:cNvPr id="15" name="Conector recto de flecha 14"/>
          <p:cNvCxnSpPr/>
          <p:nvPr/>
        </p:nvCxnSpPr>
        <p:spPr>
          <a:xfrm>
            <a:off x="1293458" y="2385586"/>
            <a:ext cx="633278" cy="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ector recto de flecha 16"/>
          <p:cNvCxnSpPr/>
          <p:nvPr/>
        </p:nvCxnSpPr>
        <p:spPr>
          <a:xfrm>
            <a:off x="1306483" y="3807448"/>
            <a:ext cx="633278" cy="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p:cNvCxnSpPr/>
          <p:nvPr/>
        </p:nvCxnSpPr>
        <p:spPr>
          <a:xfrm>
            <a:off x="1293457" y="5264339"/>
            <a:ext cx="633278" cy="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2459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924353" y="1979251"/>
            <a:ext cx="6694099" cy="3539430"/>
          </a:xfrm>
          <a:prstGeom prst="rect">
            <a:avLst/>
          </a:prstGeom>
          <a:noFill/>
        </p:spPr>
        <p:txBody>
          <a:bodyPr wrap="square" rtlCol="0">
            <a:spAutoFit/>
          </a:bodyPr>
          <a:lstStyle/>
          <a:p>
            <a:pPr algn="just"/>
            <a:endParaRPr lang="es-ES_tradnl" sz="1400" dirty="0">
              <a:solidFill>
                <a:schemeClr val="tx1">
                  <a:lumMod val="65000"/>
                  <a:lumOff val="35000"/>
                </a:schemeClr>
              </a:solidFill>
              <a:latin typeface="Soberana Sans" charset="0"/>
              <a:ea typeface="Soberana Sans" charset="0"/>
              <a:cs typeface="Soberana Sans" charset="0"/>
            </a:endParaRPr>
          </a:p>
          <a:p>
            <a:pPr algn="just"/>
            <a:endParaRPr lang="es-ES_tradnl" sz="1400" dirty="0">
              <a:solidFill>
                <a:schemeClr val="tx1">
                  <a:lumMod val="65000"/>
                  <a:lumOff val="35000"/>
                </a:schemeClr>
              </a:solidFill>
              <a:latin typeface="Soberana Sans" charset="0"/>
              <a:ea typeface="Soberana Sans" charset="0"/>
              <a:cs typeface="Soberana Sans" charset="0"/>
            </a:endParaRPr>
          </a:p>
          <a:p>
            <a:pPr algn="just"/>
            <a:endParaRPr lang="es-ES_tradnl" sz="1400" dirty="0">
              <a:solidFill>
                <a:schemeClr val="tx1">
                  <a:lumMod val="65000"/>
                  <a:lumOff val="35000"/>
                </a:schemeClr>
              </a:solidFill>
              <a:latin typeface="Soberana Sans" charset="0"/>
              <a:ea typeface="Soberana Sans" charset="0"/>
              <a:cs typeface="Soberana Sans" charset="0"/>
            </a:endParaRPr>
          </a:p>
          <a:p>
            <a:pPr algn="just"/>
            <a:r>
              <a:rPr lang="es-MX" sz="1400" b="1" dirty="0">
                <a:solidFill>
                  <a:schemeClr val="tx1">
                    <a:lumMod val="65000"/>
                    <a:lumOff val="35000"/>
                  </a:schemeClr>
                </a:solidFill>
                <a:latin typeface="Soberana Sans" charset="0"/>
                <a:ea typeface="Soberana Sans" charset="0"/>
                <a:cs typeface="Soberana Sans" charset="0"/>
              </a:rPr>
              <a:t>2º Taller para el GPT de la CNH: “Administración de Contratos”</a:t>
            </a:r>
          </a:p>
          <a:p>
            <a:pPr algn="just"/>
            <a:r>
              <a:rPr lang="es-ES_tradnl" sz="1400" b="1" dirty="0">
                <a:solidFill>
                  <a:schemeClr val="tx1">
                    <a:lumMod val="65000"/>
                    <a:lumOff val="35000"/>
                  </a:schemeClr>
                </a:solidFill>
                <a:latin typeface="Soberana Sans" charset="0"/>
                <a:ea typeface="Soberana Sans" charset="0"/>
                <a:cs typeface="Soberana Sans" charset="0"/>
              </a:rPr>
              <a:t>Ponente: </a:t>
            </a:r>
            <a:r>
              <a:rPr lang="es-ES_tradnl" sz="1400" dirty="0">
                <a:solidFill>
                  <a:schemeClr val="tx1">
                    <a:lumMod val="65000"/>
                    <a:lumOff val="35000"/>
                  </a:schemeClr>
                </a:solidFill>
                <a:latin typeface="Soberana Sans" charset="0"/>
                <a:ea typeface="Soberana Sans" charset="0"/>
                <a:cs typeface="Soberana Sans" charset="0"/>
              </a:rPr>
              <a:t>por Alfonso Reyes, Titular de la Unidad de Administración de Contratos.</a:t>
            </a:r>
          </a:p>
          <a:p>
            <a:pPr algn="just"/>
            <a:r>
              <a:rPr lang="es-ES_tradnl" sz="1400" b="1" dirty="0">
                <a:solidFill>
                  <a:schemeClr val="tx1">
                    <a:lumMod val="65000"/>
                    <a:lumOff val="35000"/>
                  </a:schemeClr>
                </a:solidFill>
                <a:latin typeface="Soberana Sans" charset="0"/>
                <a:ea typeface="Soberana Sans" charset="0"/>
                <a:cs typeface="Soberana Sans" charset="0"/>
              </a:rPr>
              <a:t>Lugar: </a:t>
            </a:r>
            <a:r>
              <a:rPr lang="es-ES_tradnl" sz="1400" dirty="0">
                <a:solidFill>
                  <a:schemeClr val="tx1">
                    <a:lumMod val="65000"/>
                    <a:lumOff val="35000"/>
                  </a:schemeClr>
                </a:solidFill>
                <a:latin typeface="Soberana Sans" charset="0"/>
                <a:ea typeface="Soberana Sans" charset="0"/>
                <a:cs typeface="Soberana Sans" charset="0"/>
              </a:rPr>
              <a:t>Auditorio CNH</a:t>
            </a:r>
          </a:p>
          <a:p>
            <a:pPr algn="just"/>
            <a:endParaRPr lang="es-ES_tradnl" sz="1400" dirty="0">
              <a:solidFill>
                <a:schemeClr val="tx1">
                  <a:lumMod val="65000"/>
                  <a:lumOff val="35000"/>
                </a:schemeClr>
              </a:solidFill>
              <a:latin typeface="Soberana Sans" charset="0"/>
              <a:ea typeface="Soberana Sans" charset="0"/>
              <a:cs typeface="Soberana Sans" charset="0"/>
            </a:endParaRPr>
          </a:p>
          <a:p>
            <a:pPr algn="just"/>
            <a:endParaRPr lang="es-ES_tradnl" sz="1400" dirty="0">
              <a:solidFill>
                <a:schemeClr val="tx1">
                  <a:lumMod val="65000"/>
                  <a:lumOff val="35000"/>
                </a:schemeClr>
              </a:solidFill>
              <a:latin typeface="Soberana Sans" charset="0"/>
              <a:ea typeface="Soberana Sans" charset="0"/>
              <a:cs typeface="Soberana Sans" charset="0"/>
            </a:endParaRPr>
          </a:p>
          <a:p>
            <a:pPr algn="just"/>
            <a:r>
              <a:rPr lang="es-MX" sz="1400" b="1" dirty="0">
                <a:solidFill>
                  <a:schemeClr val="tx1">
                    <a:lumMod val="65000"/>
                    <a:lumOff val="35000"/>
                  </a:schemeClr>
                </a:solidFill>
                <a:latin typeface="Soberana Sans" charset="0"/>
                <a:ea typeface="Soberana Sans" charset="0"/>
                <a:cs typeface="Soberana Sans" charset="0"/>
              </a:rPr>
              <a:t>3er. Taller con el GPT “Qué es y cómo funciona el CNIH”.</a:t>
            </a:r>
          </a:p>
          <a:p>
            <a:pPr algn="just"/>
            <a:r>
              <a:rPr lang="es-MX" sz="1400" b="1" dirty="0">
                <a:solidFill>
                  <a:schemeClr val="tx1">
                    <a:lumMod val="65000"/>
                    <a:lumOff val="35000"/>
                  </a:schemeClr>
                </a:solidFill>
                <a:latin typeface="Soberana Sans" charset="0"/>
                <a:ea typeface="Soberana Sans" charset="0"/>
                <a:cs typeface="Soberana Sans" charset="0"/>
              </a:rPr>
              <a:t>Ponente: Oscar Roldán, Titular de Centro Nacional de Información de Hidrocarburos.</a:t>
            </a:r>
          </a:p>
          <a:p>
            <a:pPr algn="just"/>
            <a:r>
              <a:rPr lang="es-MX" sz="1400" b="1" dirty="0">
                <a:solidFill>
                  <a:schemeClr val="tx1">
                    <a:lumMod val="65000"/>
                    <a:lumOff val="35000"/>
                  </a:schemeClr>
                </a:solidFill>
                <a:latin typeface="Soberana Sans" charset="0"/>
                <a:ea typeface="Soberana Sans" charset="0"/>
                <a:cs typeface="Soberana Sans" charset="0"/>
              </a:rPr>
              <a:t>Presentación y comentarios sobre proyecto de Estudio de Transparencia de la CNH” (línea de base).</a:t>
            </a:r>
          </a:p>
          <a:p>
            <a:pPr algn="just"/>
            <a:r>
              <a:rPr lang="es-MX" sz="1400" b="1" dirty="0">
                <a:solidFill>
                  <a:schemeClr val="tx1">
                    <a:lumMod val="65000"/>
                    <a:lumOff val="35000"/>
                  </a:schemeClr>
                </a:solidFill>
                <a:latin typeface="Soberana Sans" charset="0"/>
                <a:ea typeface="Soberana Sans" charset="0"/>
                <a:cs typeface="Soberana Sans" charset="0"/>
              </a:rPr>
              <a:t>Presentación para comentarios del grupo sobre el Mapa de las recomendaciones del estudio realizado por el NRGI sobre “Licitaciones” y sobre “Administración de Contratos”.</a:t>
            </a:r>
          </a:p>
          <a:p>
            <a:pPr algn="just"/>
            <a:endParaRPr lang="es-ES_tradnl" sz="1400" b="1" dirty="0">
              <a:solidFill>
                <a:schemeClr val="tx1">
                  <a:lumMod val="65000"/>
                  <a:lumOff val="35000"/>
                </a:schemeClr>
              </a:solidFill>
              <a:latin typeface="Soberana Sans" charset="0"/>
              <a:ea typeface="Soberana Sans" charset="0"/>
              <a:cs typeface="Soberana Sans" charset="0"/>
            </a:endParaRPr>
          </a:p>
        </p:txBody>
      </p:sp>
      <p:sp>
        <p:nvSpPr>
          <p:cNvPr id="5" name="CuadroTexto 4"/>
          <p:cNvSpPr txBox="1"/>
          <p:nvPr/>
        </p:nvSpPr>
        <p:spPr>
          <a:xfrm>
            <a:off x="508017" y="819108"/>
            <a:ext cx="3211059" cy="584775"/>
          </a:xfrm>
          <a:prstGeom prst="rect">
            <a:avLst/>
          </a:prstGeom>
          <a:noFill/>
        </p:spPr>
        <p:txBody>
          <a:bodyPr wrap="square" rtlCol="0">
            <a:spAutoFit/>
          </a:bodyPr>
          <a:lstStyle/>
          <a:p>
            <a:r>
              <a:rPr lang="es-ES_tradnl" sz="3200" b="1" dirty="0">
                <a:solidFill>
                  <a:schemeClr val="accent4">
                    <a:lumMod val="75000"/>
                  </a:schemeClr>
                </a:solidFill>
                <a:latin typeface="Soberana Sans" charset="0"/>
                <a:ea typeface="Soberana Sans" charset="0"/>
                <a:cs typeface="Soberana Sans" charset="0"/>
              </a:rPr>
              <a:t>Febrero</a:t>
            </a:r>
            <a:r>
              <a:rPr lang="es-ES_tradnl" sz="1600" b="1" dirty="0">
                <a:solidFill>
                  <a:schemeClr val="accent4">
                    <a:lumMod val="75000"/>
                  </a:schemeClr>
                </a:solidFill>
                <a:latin typeface="Soberana Sans" charset="0"/>
                <a:ea typeface="Soberana Sans" charset="0"/>
                <a:cs typeface="Soberana Sans" charset="0"/>
              </a:rPr>
              <a:t>, 2017</a:t>
            </a:r>
          </a:p>
        </p:txBody>
      </p:sp>
      <p:sp>
        <p:nvSpPr>
          <p:cNvPr id="7" name="Rectángulo 6"/>
          <p:cNvSpPr/>
          <p:nvPr/>
        </p:nvSpPr>
        <p:spPr>
          <a:xfrm>
            <a:off x="1865339" y="2748636"/>
            <a:ext cx="2624796" cy="523220"/>
          </a:xfrm>
          <a:prstGeom prst="rect">
            <a:avLst/>
          </a:prstGeom>
        </p:spPr>
        <p:txBody>
          <a:bodyPr wrap="square">
            <a:spAutoFit/>
          </a:bodyPr>
          <a:lstStyle/>
          <a:p>
            <a:r>
              <a:rPr lang="es-ES_tradnl" sz="1400" b="1" dirty="0">
                <a:solidFill>
                  <a:schemeClr val="tx1">
                    <a:lumMod val="65000"/>
                    <a:lumOff val="35000"/>
                  </a:schemeClr>
                </a:solidFill>
                <a:latin typeface="Soberana Sans" charset="0"/>
                <a:ea typeface="Soberana Sans" charset="0"/>
                <a:cs typeface="Soberana Sans" charset="0"/>
              </a:rPr>
              <a:t>09 febrero 2017</a:t>
            </a:r>
          </a:p>
          <a:p>
            <a:endParaRPr lang="es-ES_tradnl" sz="1400" dirty="0">
              <a:solidFill>
                <a:schemeClr val="tx1">
                  <a:lumMod val="65000"/>
                  <a:lumOff val="35000"/>
                </a:schemeClr>
              </a:solidFill>
              <a:latin typeface="Soberana Sans" charset="0"/>
              <a:ea typeface="Soberana Sans" charset="0"/>
              <a:cs typeface="Soberana Sans" charset="0"/>
            </a:endParaRPr>
          </a:p>
        </p:txBody>
      </p:sp>
      <p:sp>
        <p:nvSpPr>
          <p:cNvPr id="8" name="Rectángulo 7"/>
          <p:cNvSpPr/>
          <p:nvPr/>
        </p:nvSpPr>
        <p:spPr>
          <a:xfrm>
            <a:off x="1887156" y="4226889"/>
            <a:ext cx="2286844" cy="307777"/>
          </a:xfrm>
          <a:prstGeom prst="rect">
            <a:avLst/>
          </a:prstGeom>
        </p:spPr>
        <p:txBody>
          <a:bodyPr wrap="square">
            <a:spAutoFit/>
          </a:bodyPr>
          <a:lstStyle/>
          <a:p>
            <a:r>
              <a:rPr lang="es-ES_tradnl" sz="1400" b="1" dirty="0">
                <a:solidFill>
                  <a:schemeClr val="tx1">
                    <a:lumMod val="65000"/>
                    <a:lumOff val="35000"/>
                  </a:schemeClr>
                </a:solidFill>
                <a:latin typeface="Soberana Sans" charset="0"/>
                <a:ea typeface="Soberana Sans" charset="0"/>
                <a:cs typeface="Soberana Sans" charset="0"/>
              </a:rPr>
              <a:t>23 febrero 2017</a:t>
            </a:r>
          </a:p>
        </p:txBody>
      </p:sp>
      <p:cxnSp>
        <p:nvCxnSpPr>
          <p:cNvPr id="17" name="Conector recto de flecha 16"/>
          <p:cNvCxnSpPr/>
          <p:nvPr/>
        </p:nvCxnSpPr>
        <p:spPr>
          <a:xfrm>
            <a:off x="1219037" y="2914578"/>
            <a:ext cx="633278" cy="176"/>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p:cNvCxnSpPr/>
          <p:nvPr/>
        </p:nvCxnSpPr>
        <p:spPr>
          <a:xfrm>
            <a:off x="1206011" y="4371469"/>
            <a:ext cx="633278" cy="176"/>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pic>
        <p:nvPicPr>
          <p:cNvPr id="16" name="Imagen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573928" y="3716884"/>
            <a:ext cx="3828969" cy="181128"/>
          </a:xfrm>
          <a:prstGeom prst="rect">
            <a:avLst/>
          </a:prstGeom>
        </p:spPr>
      </p:pic>
    </p:spTree>
    <p:extLst>
      <p:ext uri="{BB962C8B-B14F-4D97-AF65-F5344CB8AC3E}">
        <p14:creationId xmlns:p14="http://schemas.microsoft.com/office/powerpoint/2010/main" val="501457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573928" y="3716884"/>
            <a:ext cx="3828969" cy="181128"/>
          </a:xfrm>
          <a:prstGeom prst="rect">
            <a:avLst/>
          </a:prstGeom>
        </p:spPr>
      </p:pic>
      <p:sp>
        <p:nvSpPr>
          <p:cNvPr id="4" name="CuadroTexto 3"/>
          <p:cNvSpPr txBox="1"/>
          <p:nvPr/>
        </p:nvSpPr>
        <p:spPr>
          <a:xfrm>
            <a:off x="4312018" y="3354244"/>
            <a:ext cx="6694099" cy="1169551"/>
          </a:xfrm>
          <a:prstGeom prst="rect">
            <a:avLst/>
          </a:prstGeom>
          <a:noFill/>
        </p:spPr>
        <p:txBody>
          <a:bodyPr wrap="square" rtlCol="0">
            <a:spAutoFit/>
          </a:bodyPr>
          <a:lstStyle/>
          <a:p>
            <a:pPr algn="just"/>
            <a:r>
              <a:rPr lang="es-MX" sz="1400" b="1" dirty="0">
                <a:solidFill>
                  <a:schemeClr val="tx1">
                    <a:lumMod val="65000"/>
                    <a:lumOff val="35000"/>
                  </a:schemeClr>
                </a:solidFill>
                <a:latin typeface="Soberana Sans" charset="0"/>
                <a:ea typeface="Soberana Sans" charset="0"/>
                <a:cs typeface="Soberana Sans" charset="0"/>
              </a:rPr>
              <a:t>Presentación para comentarios del grupo sobre el Mapa de las recomendaciones del estudio realizado por el NRGI sobre “Licitaciones” y sobre “Administración de Contratos”.</a:t>
            </a:r>
          </a:p>
          <a:p>
            <a:pPr algn="just"/>
            <a:r>
              <a:rPr lang="es-ES_tradnl" sz="1400" b="1" dirty="0">
                <a:solidFill>
                  <a:schemeClr val="tx1">
                    <a:lumMod val="65000"/>
                    <a:lumOff val="35000"/>
                  </a:schemeClr>
                </a:solidFill>
                <a:latin typeface="Soberana Sans" charset="0"/>
                <a:ea typeface="Soberana Sans" charset="0"/>
                <a:cs typeface="Soberana Sans" charset="0"/>
              </a:rPr>
              <a:t>Lugar: </a:t>
            </a:r>
            <a:r>
              <a:rPr lang="es-ES_tradnl" sz="1400" dirty="0">
                <a:solidFill>
                  <a:schemeClr val="tx1">
                    <a:lumMod val="65000"/>
                    <a:lumOff val="35000"/>
                  </a:schemeClr>
                </a:solidFill>
                <a:latin typeface="Soberana Sans" charset="0"/>
                <a:ea typeface="Soberana Sans" charset="0"/>
                <a:cs typeface="Soberana Sans" charset="0"/>
              </a:rPr>
              <a:t>Auditorio CNH</a:t>
            </a:r>
          </a:p>
          <a:p>
            <a:pPr algn="just"/>
            <a:endParaRPr lang="es-ES_tradnl" sz="1400" dirty="0">
              <a:solidFill>
                <a:schemeClr val="tx1">
                  <a:lumMod val="65000"/>
                  <a:lumOff val="35000"/>
                </a:schemeClr>
              </a:solidFill>
              <a:latin typeface="Soberana Sans" charset="0"/>
              <a:ea typeface="Soberana Sans" charset="0"/>
              <a:cs typeface="Soberana Sans" charset="0"/>
            </a:endParaRPr>
          </a:p>
        </p:txBody>
      </p:sp>
      <p:sp>
        <p:nvSpPr>
          <p:cNvPr id="6" name="Rectángulo 5"/>
          <p:cNvSpPr/>
          <p:nvPr/>
        </p:nvSpPr>
        <p:spPr>
          <a:xfrm>
            <a:off x="2064400" y="3572722"/>
            <a:ext cx="1454316" cy="523220"/>
          </a:xfrm>
          <a:prstGeom prst="rect">
            <a:avLst/>
          </a:prstGeom>
        </p:spPr>
        <p:txBody>
          <a:bodyPr wrap="square">
            <a:spAutoFit/>
          </a:bodyPr>
          <a:lstStyle/>
          <a:p>
            <a:r>
              <a:rPr lang="es-ES_tradnl" sz="1400" b="1" dirty="0">
                <a:solidFill>
                  <a:schemeClr val="tx1">
                    <a:lumMod val="65000"/>
                    <a:lumOff val="35000"/>
                  </a:schemeClr>
                </a:solidFill>
                <a:latin typeface="Soberana Sans" charset="0"/>
                <a:ea typeface="Soberana Sans" charset="0"/>
                <a:cs typeface="Soberana Sans" charset="0"/>
              </a:rPr>
              <a:t>1 de marzo de 2017</a:t>
            </a:r>
            <a:endParaRPr lang="es-ES_tradnl" sz="1400" dirty="0">
              <a:solidFill>
                <a:schemeClr val="tx1">
                  <a:lumMod val="65000"/>
                  <a:lumOff val="35000"/>
                </a:schemeClr>
              </a:solidFill>
              <a:latin typeface="Soberana Sans" charset="0"/>
              <a:ea typeface="Soberana Sans" charset="0"/>
              <a:cs typeface="Soberana Sans" charset="0"/>
            </a:endParaRPr>
          </a:p>
        </p:txBody>
      </p:sp>
      <p:cxnSp>
        <p:nvCxnSpPr>
          <p:cNvPr id="15" name="Conector recto de flecha 14"/>
          <p:cNvCxnSpPr/>
          <p:nvPr/>
        </p:nvCxnSpPr>
        <p:spPr>
          <a:xfrm>
            <a:off x="1431121" y="3726610"/>
            <a:ext cx="633278" cy="176"/>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9" name="CuadroTexto 8"/>
          <p:cNvSpPr txBox="1"/>
          <p:nvPr/>
        </p:nvSpPr>
        <p:spPr>
          <a:xfrm>
            <a:off x="539547" y="872030"/>
            <a:ext cx="3452599" cy="584775"/>
          </a:xfrm>
          <a:prstGeom prst="rect">
            <a:avLst/>
          </a:prstGeom>
          <a:noFill/>
        </p:spPr>
        <p:txBody>
          <a:bodyPr wrap="square" rtlCol="0">
            <a:spAutoFit/>
          </a:bodyPr>
          <a:lstStyle/>
          <a:p>
            <a:r>
              <a:rPr lang="es-ES_tradnl" sz="3200" b="1" dirty="0">
                <a:solidFill>
                  <a:schemeClr val="accent4">
                    <a:lumMod val="75000"/>
                  </a:schemeClr>
                </a:solidFill>
                <a:latin typeface="Soberana Sans" charset="0"/>
                <a:ea typeface="Soberana Sans" charset="0"/>
                <a:cs typeface="Soberana Sans" charset="0"/>
              </a:rPr>
              <a:t>Marzo</a:t>
            </a:r>
            <a:r>
              <a:rPr lang="es-ES_tradnl" b="1" dirty="0">
                <a:solidFill>
                  <a:schemeClr val="accent4">
                    <a:lumMod val="75000"/>
                  </a:schemeClr>
                </a:solidFill>
                <a:latin typeface="Soberana Sans" charset="0"/>
                <a:ea typeface="Soberana Sans" charset="0"/>
                <a:cs typeface="Soberana Sans" charset="0"/>
              </a:rPr>
              <a:t>, 2017</a:t>
            </a:r>
          </a:p>
        </p:txBody>
      </p:sp>
    </p:spTree>
    <p:extLst>
      <p:ext uri="{BB962C8B-B14F-4D97-AF65-F5344CB8AC3E}">
        <p14:creationId xmlns:p14="http://schemas.microsoft.com/office/powerpoint/2010/main" val="2118062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559839" y="3090251"/>
            <a:ext cx="6694099" cy="738664"/>
          </a:xfrm>
          <a:prstGeom prst="rect">
            <a:avLst/>
          </a:prstGeom>
          <a:noFill/>
        </p:spPr>
        <p:txBody>
          <a:bodyPr wrap="square" rtlCol="0">
            <a:spAutoFit/>
          </a:bodyPr>
          <a:lstStyle/>
          <a:p>
            <a:r>
              <a:rPr lang="es-MX" sz="1400" b="1" dirty="0">
                <a:solidFill>
                  <a:schemeClr val="tx1">
                    <a:lumMod val="65000"/>
                    <a:lumOff val="35000"/>
                  </a:schemeClr>
                </a:solidFill>
                <a:latin typeface="Soberana Sans" charset="0"/>
                <a:ea typeface="Soberana Sans" charset="0"/>
                <a:cs typeface="Soberana Sans" charset="0"/>
              </a:rPr>
              <a:t>Presentación del NRGI al GPT del primer borrador de la Metodología para el Monitoreo de la Transparencia en la CNH, con base en las recomendaciones presentadas en el estudio del NRGI.</a:t>
            </a:r>
            <a:endParaRPr lang="es-ES_tradnl" sz="1400" b="1" dirty="0">
              <a:solidFill>
                <a:schemeClr val="tx1">
                  <a:lumMod val="65000"/>
                  <a:lumOff val="35000"/>
                </a:schemeClr>
              </a:solidFill>
              <a:latin typeface="Soberana Sans" charset="0"/>
              <a:ea typeface="Soberana Sans" charset="0"/>
              <a:cs typeface="Soberana Sans" charset="0"/>
            </a:endParaRPr>
          </a:p>
        </p:txBody>
      </p:sp>
      <p:sp>
        <p:nvSpPr>
          <p:cNvPr id="6" name="Rectángulo 5"/>
          <p:cNvSpPr/>
          <p:nvPr/>
        </p:nvSpPr>
        <p:spPr>
          <a:xfrm>
            <a:off x="2115251" y="3503710"/>
            <a:ext cx="1454316" cy="307777"/>
          </a:xfrm>
          <a:prstGeom prst="rect">
            <a:avLst/>
          </a:prstGeom>
        </p:spPr>
        <p:txBody>
          <a:bodyPr wrap="square">
            <a:spAutoFit/>
          </a:bodyPr>
          <a:lstStyle/>
          <a:p>
            <a:r>
              <a:rPr lang="es-ES_tradnl" sz="1400" b="1" dirty="0">
                <a:solidFill>
                  <a:schemeClr val="tx1">
                    <a:lumMod val="65000"/>
                    <a:lumOff val="35000"/>
                  </a:schemeClr>
                </a:solidFill>
                <a:latin typeface="Soberana Sans" charset="0"/>
                <a:ea typeface="Soberana Sans" charset="0"/>
                <a:cs typeface="Soberana Sans" charset="0"/>
              </a:rPr>
              <a:t>19 mayo 2017</a:t>
            </a:r>
            <a:endParaRPr lang="es-ES_tradnl" sz="1400" dirty="0">
              <a:solidFill>
                <a:schemeClr val="tx1">
                  <a:lumMod val="65000"/>
                  <a:lumOff val="35000"/>
                </a:schemeClr>
              </a:solidFill>
              <a:latin typeface="Soberana Sans" charset="0"/>
              <a:ea typeface="Soberana Sans" charset="0"/>
              <a:cs typeface="Soberana Sans" charset="0"/>
            </a:endParaRPr>
          </a:p>
        </p:txBody>
      </p:sp>
      <p:cxnSp>
        <p:nvCxnSpPr>
          <p:cNvPr id="15" name="Conector recto de flecha 14"/>
          <p:cNvCxnSpPr/>
          <p:nvPr/>
        </p:nvCxnSpPr>
        <p:spPr>
          <a:xfrm>
            <a:off x="1300844" y="3675027"/>
            <a:ext cx="814407" cy="0"/>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pic>
        <p:nvPicPr>
          <p:cNvPr id="19" name="Imagen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573928" y="3716884"/>
            <a:ext cx="3828969" cy="181128"/>
          </a:xfrm>
          <a:prstGeom prst="rect">
            <a:avLst/>
          </a:prstGeom>
        </p:spPr>
      </p:pic>
      <p:sp>
        <p:nvSpPr>
          <p:cNvPr id="7" name="CuadroTexto 6"/>
          <p:cNvSpPr txBox="1"/>
          <p:nvPr/>
        </p:nvSpPr>
        <p:spPr>
          <a:xfrm>
            <a:off x="653000" y="813462"/>
            <a:ext cx="2581835" cy="584775"/>
          </a:xfrm>
          <a:prstGeom prst="rect">
            <a:avLst/>
          </a:prstGeom>
          <a:noFill/>
        </p:spPr>
        <p:txBody>
          <a:bodyPr wrap="square" rtlCol="0">
            <a:spAutoFit/>
          </a:bodyPr>
          <a:lstStyle/>
          <a:p>
            <a:r>
              <a:rPr lang="es-ES_tradnl" sz="3200" b="1" dirty="0">
                <a:solidFill>
                  <a:schemeClr val="accent4">
                    <a:lumMod val="75000"/>
                  </a:schemeClr>
                </a:solidFill>
                <a:latin typeface="Soberana Sans" charset="0"/>
                <a:ea typeface="Soberana Sans" charset="0"/>
                <a:cs typeface="Soberana Sans" charset="0"/>
              </a:rPr>
              <a:t>Mayo</a:t>
            </a:r>
            <a:r>
              <a:rPr lang="es-ES_tradnl" b="1" dirty="0">
                <a:solidFill>
                  <a:schemeClr val="accent4">
                    <a:lumMod val="75000"/>
                  </a:schemeClr>
                </a:solidFill>
                <a:latin typeface="Soberana Sans" charset="0"/>
                <a:ea typeface="Soberana Sans" charset="0"/>
                <a:cs typeface="Soberana Sans" charset="0"/>
              </a:rPr>
              <a:t>, 2017</a:t>
            </a:r>
          </a:p>
        </p:txBody>
      </p:sp>
    </p:spTree>
    <p:extLst>
      <p:ext uri="{BB962C8B-B14F-4D97-AF65-F5344CB8AC3E}">
        <p14:creationId xmlns:p14="http://schemas.microsoft.com/office/powerpoint/2010/main" val="1242197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539547" y="938857"/>
            <a:ext cx="2581835" cy="584775"/>
          </a:xfrm>
          <a:prstGeom prst="rect">
            <a:avLst/>
          </a:prstGeom>
          <a:noFill/>
        </p:spPr>
        <p:txBody>
          <a:bodyPr wrap="square" rtlCol="0">
            <a:spAutoFit/>
          </a:bodyPr>
          <a:lstStyle/>
          <a:p>
            <a:r>
              <a:rPr lang="es-ES_tradnl" sz="3200" b="1" dirty="0">
                <a:solidFill>
                  <a:schemeClr val="accent4">
                    <a:lumMod val="75000"/>
                  </a:schemeClr>
                </a:solidFill>
                <a:latin typeface="Soberana Sans" charset="0"/>
                <a:ea typeface="Soberana Sans" charset="0"/>
                <a:cs typeface="Soberana Sans" charset="0"/>
              </a:rPr>
              <a:t>Julio</a:t>
            </a:r>
            <a:r>
              <a:rPr lang="es-ES_tradnl" b="1" dirty="0">
                <a:solidFill>
                  <a:schemeClr val="accent4">
                    <a:lumMod val="75000"/>
                  </a:schemeClr>
                </a:solidFill>
                <a:latin typeface="Soberana Sans" charset="0"/>
                <a:ea typeface="Soberana Sans" charset="0"/>
                <a:cs typeface="Soberana Sans" charset="0"/>
              </a:rPr>
              <a:t>, 2017</a:t>
            </a:r>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573928" y="3716884"/>
            <a:ext cx="3828969" cy="181128"/>
          </a:xfrm>
          <a:prstGeom prst="rect">
            <a:avLst/>
          </a:prstGeom>
        </p:spPr>
      </p:pic>
      <p:sp>
        <p:nvSpPr>
          <p:cNvPr id="4" name="CuadroTexto 3"/>
          <p:cNvSpPr txBox="1"/>
          <p:nvPr/>
        </p:nvSpPr>
        <p:spPr>
          <a:xfrm>
            <a:off x="4327784" y="3270537"/>
            <a:ext cx="6694099" cy="1384995"/>
          </a:xfrm>
          <a:prstGeom prst="rect">
            <a:avLst/>
          </a:prstGeom>
          <a:noFill/>
        </p:spPr>
        <p:txBody>
          <a:bodyPr wrap="square" rtlCol="0">
            <a:spAutoFit/>
          </a:bodyPr>
          <a:lstStyle/>
          <a:p>
            <a:pPr algn="just"/>
            <a:r>
              <a:rPr lang="es-MX" sz="1400" b="1" dirty="0">
                <a:solidFill>
                  <a:schemeClr val="tx1">
                    <a:lumMod val="65000"/>
                    <a:lumOff val="35000"/>
                  </a:schemeClr>
                </a:solidFill>
                <a:latin typeface="Soberana Sans" charset="0"/>
                <a:ea typeface="Soberana Sans" charset="0"/>
                <a:cs typeface="Soberana Sans" charset="0"/>
              </a:rPr>
              <a:t>Presentación al GPT de la nueva sección del sitio web: "Administración de Contratos“, derivada de las recomendaciones del GPT a la CNH para ubicar toda la información de contratos en un solo vínculo de la página web de la Comisión.</a:t>
            </a:r>
          </a:p>
          <a:p>
            <a:pPr algn="just"/>
            <a:endParaRPr lang="es-MX" sz="1400" b="1" dirty="0">
              <a:solidFill>
                <a:schemeClr val="tx1">
                  <a:lumMod val="65000"/>
                  <a:lumOff val="35000"/>
                </a:schemeClr>
              </a:solidFill>
              <a:latin typeface="Soberana Sans" charset="0"/>
              <a:ea typeface="Soberana Sans" charset="0"/>
              <a:cs typeface="Soberana Sans" charset="0"/>
            </a:endParaRPr>
          </a:p>
          <a:p>
            <a:pPr algn="just"/>
            <a:r>
              <a:rPr lang="es-ES_tradnl" sz="1400" b="1" dirty="0">
                <a:solidFill>
                  <a:schemeClr val="tx1">
                    <a:lumMod val="65000"/>
                    <a:lumOff val="35000"/>
                  </a:schemeClr>
                </a:solidFill>
                <a:latin typeface="Soberana Sans" charset="0"/>
                <a:ea typeface="Soberana Sans" charset="0"/>
                <a:cs typeface="Soberana Sans" charset="0"/>
              </a:rPr>
              <a:t>Lugar: </a:t>
            </a:r>
            <a:r>
              <a:rPr lang="es-ES_tradnl" sz="1400" dirty="0">
                <a:solidFill>
                  <a:schemeClr val="tx1">
                    <a:lumMod val="65000"/>
                    <a:lumOff val="35000"/>
                  </a:schemeClr>
                </a:solidFill>
                <a:latin typeface="Soberana Sans" charset="0"/>
                <a:ea typeface="Soberana Sans" charset="0"/>
                <a:cs typeface="Soberana Sans" charset="0"/>
              </a:rPr>
              <a:t>Auditorio CNH</a:t>
            </a:r>
          </a:p>
          <a:p>
            <a:pPr algn="just"/>
            <a:endParaRPr lang="es-ES_tradnl" sz="1400" dirty="0">
              <a:solidFill>
                <a:schemeClr val="tx1">
                  <a:lumMod val="65000"/>
                  <a:lumOff val="35000"/>
                </a:schemeClr>
              </a:solidFill>
              <a:latin typeface="Soberana Sans" charset="0"/>
              <a:ea typeface="Soberana Sans" charset="0"/>
              <a:cs typeface="Soberana Sans" charset="0"/>
            </a:endParaRPr>
          </a:p>
        </p:txBody>
      </p:sp>
      <p:sp>
        <p:nvSpPr>
          <p:cNvPr id="6" name="Rectángulo 5"/>
          <p:cNvSpPr/>
          <p:nvPr/>
        </p:nvSpPr>
        <p:spPr>
          <a:xfrm>
            <a:off x="2064400" y="3624480"/>
            <a:ext cx="1454316" cy="307777"/>
          </a:xfrm>
          <a:prstGeom prst="rect">
            <a:avLst/>
          </a:prstGeom>
        </p:spPr>
        <p:txBody>
          <a:bodyPr wrap="square">
            <a:spAutoFit/>
          </a:bodyPr>
          <a:lstStyle/>
          <a:p>
            <a:r>
              <a:rPr lang="es-ES_tradnl" sz="1400" b="1" dirty="0">
                <a:solidFill>
                  <a:schemeClr val="tx1">
                    <a:lumMod val="65000"/>
                    <a:lumOff val="35000"/>
                  </a:schemeClr>
                </a:solidFill>
                <a:latin typeface="Soberana Sans" charset="0"/>
                <a:ea typeface="Soberana Sans" charset="0"/>
                <a:cs typeface="Soberana Sans" charset="0"/>
              </a:rPr>
              <a:t>3 julio 2017</a:t>
            </a:r>
            <a:endParaRPr lang="es-ES_tradnl" sz="1400" dirty="0">
              <a:solidFill>
                <a:schemeClr val="tx1">
                  <a:lumMod val="65000"/>
                  <a:lumOff val="35000"/>
                </a:schemeClr>
              </a:solidFill>
              <a:latin typeface="Soberana Sans" charset="0"/>
              <a:ea typeface="Soberana Sans" charset="0"/>
              <a:cs typeface="Soberana Sans" charset="0"/>
            </a:endParaRPr>
          </a:p>
        </p:txBody>
      </p:sp>
      <p:cxnSp>
        <p:nvCxnSpPr>
          <p:cNvPr id="15" name="Conector recto de flecha 14"/>
          <p:cNvCxnSpPr/>
          <p:nvPr/>
        </p:nvCxnSpPr>
        <p:spPr>
          <a:xfrm>
            <a:off x="1431121" y="3778368"/>
            <a:ext cx="633278" cy="176"/>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161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539547" y="938857"/>
            <a:ext cx="4039195" cy="584775"/>
          </a:xfrm>
          <a:prstGeom prst="rect">
            <a:avLst/>
          </a:prstGeom>
          <a:noFill/>
        </p:spPr>
        <p:txBody>
          <a:bodyPr wrap="square" rtlCol="0">
            <a:spAutoFit/>
          </a:bodyPr>
          <a:lstStyle/>
          <a:p>
            <a:r>
              <a:rPr lang="es-ES_tradnl" sz="3200" b="1" dirty="0">
                <a:solidFill>
                  <a:schemeClr val="accent4">
                    <a:lumMod val="75000"/>
                  </a:schemeClr>
                </a:solidFill>
                <a:latin typeface="Soberana Sans" charset="0"/>
                <a:ea typeface="Soberana Sans" charset="0"/>
                <a:cs typeface="Soberana Sans" charset="0"/>
              </a:rPr>
              <a:t>Agosto</a:t>
            </a:r>
            <a:r>
              <a:rPr lang="es-ES_tradnl" b="1" dirty="0">
                <a:solidFill>
                  <a:schemeClr val="accent4">
                    <a:lumMod val="75000"/>
                  </a:schemeClr>
                </a:solidFill>
                <a:latin typeface="Soberana Sans" charset="0"/>
                <a:ea typeface="Soberana Sans" charset="0"/>
                <a:cs typeface="Soberana Sans" charset="0"/>
              </a:rPr>
              <a:t>, 2017</a:t>
            </a:r>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573928" y="3716884"/>
            <a:ext cx="3828969" cy="181128"/>
          </a:xfrm>
          <a:prstGeom prst="rect">
            <a:avLst/>
          </a:prstGeom>
        </p:spPr>
      </p:pic>
      <p:sp>
        <p:nvSpPr>
          <p:cNvPr id="4" name="CuadroTexto 3"/>
          <p:cNvSpPr txBox="1"/>
          <p:nvPr/>
        </p:nvSpPr>
        <p:spPr>
          <a:xfrm>
            <a:off x="4438143" y="3299928"/>
            <a:ext cx="6694099" cy="1169551"/>
          </a:xfrm>
          <a:prstGeom prst="rect">
            <a:avLst/>
          </a:prstGeom>
          <a:noFill/>
        </p:spPr>
        <p:txBody>
          <a:bodyPr wrap="square" rtlCol="0">
            <a:spAutoFit/>
          </a:bodyPr>
          <a:lstStyle/>
          <a:p>
            <a:pPr algn="just"/>
            <a:r>
              <a:rPr lang="es-MX" sz="1400" b="1" dirty="0">
                <a:solidFill>
                  <a:schemeClr val="tx1">
                    <a:lumMod val="65000"/>
                    <a:lumOff val="35000"/>
                  </a:schemeClr>
                </a:solidFill>
                <a:latin typeface="Soberana Sans" charset="0"/>
                <a:ea typeface="Soberana Sans" charset="0"/>
                <a:cs typeface="Soberana Sans" charset="0"/>
              </a:rPr>
              <a:t>Reunión de trabajo: Seguimiento de recomendaciones derivadas del estudio de Transparencia del NRGI.</a:t>
            </a:r>
          </a:p>
          <a:p>
            <a:pPr algn="just"/>
            <a:endParaRPr lang="es-MX" sz="1400" b="1" dirty="0">
              <a:solidFill>
                <a:schemeClr val="tx1">
                  <a:lumMod val="65000"/>
                  <a:lumOff val="35000"/>
                </a:schemeClr>
              </a:solidFill>
              <a:latin typeface="Soberana Sans" charset="0"/>
              <a:ea typeface="Soberana Sans" charset="0"/>
              <a:cs typeface="Soberana Sans" charset="0"/>
            </a:endParaRPr>
          </a:p>
          <a:p>
            <a:pPr algn="just"/>
            <a:r>
              <a:rPr lang="es-MX" sz="1400" b="1" dirty="0">
                <a:solidFill>
                  <a:schemeClr val="tx1">
                    <a:lumMod val="65000"/>
                    <a:lumOff val="35000"/>
                  </a:schemeClr>
                </a:solidFill>
                <a:latin typeface="Soberana Sans" charset="0"/>
                <a:ea typeface="Soberana Sans" charset="0"/>
                <a:cs typeface="Soberana Sans" charset="0"/>
              </a:rPr>
              <a:t>Lugar: CNH</a:t>
            </a:r>
            <a:endParaRPr lang="es-ES_tradnl" sz="1400" dirty="0">
              <a:solidFill>
                <a:schemeClr val="tx1">
                  <a:lumMod val="65000"/>
                  <a:lumOff val="35000"/>
                </a:schemeClr>
              </a:solidFill>
              <a:latin typeface="Soberana Sans" charset="0"/>
              <a:ea typeface="Soberana Sans" charset="0"/>
              <a:cs typeface="Soberana Sans" charset="0"/>
            </a:endParaRPr>
          </a:p>
          <a:p>
            <a:pPr algn="just"/>
            <a:endParaRPr lang="es-ES_tradnl" sz="1400" dirty="0">
              <a:solidFill>
                <a:schemeClr val="tx1">
                  <a:lumMod val="65000"/>
                  <a:lumOff val="35000"/>
                </a:schemeClr>
              </a:solidFill>
              <a:latin typeface="Soberana Sans" charset="0"/>
              <a:ea typeface="Soberana Sans" charset="0"/>
              <a:cs typeface="Soberana Sans" charset="0"/>
            </a:endParaRPr>
          </a:p>
        </p:txBody>
      </p:sp>
      <p:sp>
        <p:nvSpPr>
          <p:cNvPr id="6" name="Rectángulo 5"/>
          <p:cNvSpPr/>
          <p:nvPr/>
        </p:nvSpPr>
        <p:spPr>
          <a:xfrm>
            <a:off x="2064400" y="3469205"/>
            <a:ext cx="1454316" cy="307777"/>
          </a:xfrm>
          <a:prstGeom prst="rect">
            <a:avLst/>
          </a:prstGeom>
        </p:spPr>
        <p:txBody>
          <a:bodyPr wrap="square">
            <a:spAutoFit/>
          </a:bodyPr>
          <a:lstStyle/>
          <a:p>
            <a:r>
              <a:rPr lang="es-ES_tradnl" sz="1400" b="1" dirty="0">
                <a:solidFill>
                  <a:schemeClr val="tx1">
                    <a:lumMod val="65000"/>
                    <a:lumOff val="35000"/>
                  </a:schemeClr>
                </a:solidFill>
                <a:latin typeface="Soberana Sans" charset="0"/>
                <a:ea typeface="Soberana Sans" charset="0"/>
                <a:cs typeface="Soberana Sans" charset="0"/>
              </a:rPr>
              <a:t>24 agosto 2017</a:t>
            </a:r>
            <a:endParaRPr lang="es-ES_tradnl" sz="1400" dirty="0">
              <a:solidFill>
                <a:schemeClr val="tx1">
                  <a:lumMod val="65000"/>
                  <a:lumOff val="35000"/>
                </a:schemeClr>
              </a:solidFill>
              <a:latin typeface="Soberana Sans" charset="0"/>
              <a:ea typeface="Soberana Sans" charset="0"/>
              <a:cs typeface="Soberana Sans" charset="0"/>
            </a:endParaRPr>
          </a:p>
        </p:txBody>
      </p:sp>
      <p:cxnSp>
        <p:nvCxnSpPr>
          <p:cNvPr id="15" name="Conector recto de flecha 14"/>
          <p:cNvCxnSpPr/>
          <p:nvPr/>
        </p:nvCxnSpPr>
        <p:spPr>
          <a:xfrm>
            <a:off x="1431121" y="3623093"/>
            <a:ext cx="633278" cy="176"/>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9251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518527" y="889282"/>
            <a:ext cx="2745234" cy="584775"/>
          </a:xfrm>
          <a:prstGeom prst="rect">
            <a:avLst/>
          </a:prstGeom>
          <a:noFill/>
        </p:spPr>
        <p:txBody>
          <a:bodyPr wrap="square" rtlCol="0">
            <a:spAutoFit/>
          </a:bodyPr>
          <a:lstStyle/>
          <a:p>
            <a:r>
              <a:rPr lang="es-ES_tradnl" sz="3200" b="1" dirty="0">
                <a:solidFill>
                  <a:schemeClr val="accent4">
                    <a:lumMod val="75000"/>
                  </a:schemeClr>
                </a:solidFill>
                <a:latin typeface="Soberana Sans" charset="0"/>
                <a:ea typeface="Soberana Sans" charset="0"/>
                <a:cs typeface="Soberana Sans" charset="0"/>
              </a:rPr>
              <a:t>Octubre</a:t>
            </a:r>
            <a:r>
              <a:rPr lang="es-ES_tradnl" b="1" dirty="0">
                <a:solidFill>
                  <a:schemeClr val="accent4">
                    <a:lumMod val="75000"/>
                  </a:schemeClr>
                </a:solidFill>
                <a:latin typeface="Soberana Sans" charset="0"/>
                <a:ea typeface="Soberana Sans" charset="0"/>
                <a:cs typeface="Soberana Sans" charset="0"/>
              </a:rPr>
              <a:t>,</a:t>
            </a:r>
            <a:r>
              <a:rPr lang="es-ES_tradnl" sz="3200" b="1" dirty="0">
                <a:solidFill>
                  <a:schemeClr val="accent4">
                    <a:lumMod val="75000"/>
                  </a:schemeClr>
                </a:solidFill>
                <a:latin typeface="Soberana Sans" charset="0"/>
                <a:ea typeface="Soberana Sans" charset="0"/>
                <a:cs typeface="Soberana Sans" charset="0"/>
              </a:rPr>
              <a:t> </a:t>
            </a:r>
            <a:r>
              <a:rPr lang="es-ES_tradnl" b="1" dirty="0">
                <a:solidFill>
                  <a:schemeClr val="accent4">
                    <a:lumMod val="75000"/>
                  </a:schemeClr>
                </a:solidFill>
                <a:latin typeface="Soberana Sans" charset="0"/>
                <a:ea typeface="Soberana Sans" charset="0"/>
                <a:cs typeface="Soberana Sans" charset="0"/>
              </a:rPr>
              <a:t>2017</a:t>
            </a:r>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573928" y="3716884"/>
            <a:ext cx="3828969" cy="181128"/>
          </a:xfrm>
          <a:prstGeom prst="rect">
            <a:avLst/>
          </a:prstGeom>
        </p:spPr>
      </p:pic>
      <p:sp>
        <p:nvSpPr>
          <p:cNvPr id="4" name="CuadroTexto 3"/>
          <p:cNvSpPr txBox="1"/>
          <p:nvPr/>
        </p:nvSpPr>
        <p:spPr>
          <a:xfrm>
            <a:off x="4438142" y="3351686"/>
            <a:ext cx="6694099" cy="1169551"/>
          </a:xfrm>
          <a:prstGeom prst="rect">
            <a:avLst/>
          </a:prstGeom>
          <a:noFill/>
        </p:spPr>
        <p:txBody>
          <a:bodyPr wrap="square" rtlCol="0">
            <a:spAutoFit/>
          </a:bodyPr>
          <a:lstStyle/>
          <a:p>
            <a:pPr algn="just"/>
            <a:r>
              <a:rPr lang="es-MX" sz="1400" b="1" dirty="0">
                <a:solidFill>
                  <a:schemeClr val="tx1">
                    <a:lumMod val="65000"/>
                    <a:lumOff val="35000"/>
                  </a:schemeClr>
                </a:solidFill>
                <a:latin typeface="Soberana Sans" charset="0"/>
                <a:ea typeface="Soberana Sans" charset="0"/>
                <a:cs typeface="Soberana Sans" charset="0"/>
              </a:rPr>
              <a:t>Reunión de trabajo: Seguimiento de recomendaciones derivadas del estudio de Transparencia del NRGI.</a:t>
            </a:r>
          </a:p>
          <a:p>
            <a:pPr algn="just"/>
            <a:endParaRPr lang="es-ES_tradnl" sz="1400" b="1" dirty="0">
              <a:solidFill>
                <a:schemeClr val="tx1">
                  <a:lumMod val="65000"/>
                  <a:lumOff val="35000"/>
                </a:schemeClr>
              </a:solidFill>
              <a:latin typeface="Soberana Sans" charset="0"/>
              <a:ea typeface="Soberana Sans" charset="0"/>
              <a:cs typeface="Soberana Sans" charset="0"/>
            </a:endParaRPr>
          </a:p>
          <a:p>
            <a:pPr algn="just"/>
            <a:r>
              <a:rPr lang="es-ES_tradnl" sz="1400" b="1" dirty="0">
                <a:solidFill>
                  <a:schemeClr val="tx1">
                    <a:lumMod val="65000"/>
                    <a:lumOff val="35000"/>
                  </a:schemeClr>
                </a:solidFill>
                <a:latin typeface="Soberana Sans" charset="0"/>
                <a:ea typeface="Soberana Sans" charset="0"/>
                <a:cs typeface="Soberana Sans" charset="0"/>
              </a:rPr>
              <a:t>Lugar: </a:t>
            </a:r>
            <a:r>
              <a:rPr lang="es-ES_tradnl" sz="1400" dirty="0">
                <a:solidFill>
                  <a:schemeClr val="tx1">
                    <a:lumMod val="65000"/>
                    <a:lumOff val="35000"/>
                  </a:schemeClr>
                </a:solidFill>
                <a:latin typeface="Soberana Sans" charset="0"/>
                <a:ea typeface="Soberana Sans" charset="0"/>
                <a:cs typeface="Soberana Sans" charset="0"/>
              </a:rPr>
              <a:t>CNH</a:t>
            </a:r>
          </a:p>
          <a:p>
            <a:pPr algn="just"/>
            <a:endParaRPr lang="es-ES_tradnl" sz="1400" dirty="0">
              <a:solidFill>
                <a:schemeClr val="tx1">
                  <a:lumMod val="65000"/>
                  <a:lumOff val="35000"/>
                </a:schemeClr>
              </a:solidFill>
              <a:latin typeface="Soberana Sans" charset="0"/>
              <a:ea typeface="Soberana Sans" charset="0"/>
              <a:cs typeface="Soberana Sans" charset="0"/>
            </a:endParaRPr>
          </a:p>
        </p:txBody>
      </p:sp>
      <p:sp>
        <p:nvSpPr>
          <p:cNvPr id="6" name="Rectángulo 5"/>
          <p:cNvSpPr/>
          <p:nvPr/>
        </p:nvSpPr>
        <p:spPr>
          <a:xfrm>
            <a:off x="2064400" y="3520963"/>
            <a:ext cx="1454316" cy="307777"/>
          </a:xfrm>
          <a:prstGeom prst="rect">
            <a:avLst/>
          </a:prstGeom>
        </p:spPr>
        <p:txBody>
          <a:bodyPr wrap="square">
            <a:spAutoFit/>
          </a:bodyPr>
          <a:lstStyle/>
          <a:p>
            <a:r>
              <a:rPr lang="es-ES_tradnl" sz="1400" b="1" dirty="0">
                <a:solidFill>
                  <a:schemeClr val="tx1">
                    <a:lumMod val="65000"/>
                    <a:lumOff val="35000"/>
                  </a:schemeClr>
                </a:solidFill>
                <a:latin typeface="Soberana Sans" charset="0"/>
                <a:ea typeface="Soberana Sans" charset="0"/>
                <a:cs typeface="Soberana Sans" charset="0"/>
              </a:rPr>
              <a:t>10 octubre 2017</a:t>
            </a:r>
            <a:endParaRPr lang="es-ES_tradnl" sz="1400" dirty="0">
              <a:solidFill>
                <a:schemeClr val="tx1">
                  <a:lumMod val="65000"/>
                  <a:lumOff val="35000"/>
                </a:schemeClr>
              </a:solidFill>
              <a:latin typeface="Soberana Sans" charset="0"/>
              <a:ea typeface="Soberana Sans" charset="0"/>
              <a:cs typeface="Soberana Sans" charset="0"/>
            </a:endParaRPr>
          </a:p>
        </p:txBody>
      </p:sp>
      <p:cxnSp>
        <p:nvCxnSpPr>
          <p:cNvPr id="15" name="Conector recto de flecha 14"/>
          <p:cNvCxnSpPr/>
          <p:nvPr/>
        </p:nvCxnSpPr>
        <p:spPr>
          <a:xfrm>
            <a:off x="1431121" y="3674851"/>
            <a:ext cx="633278" cy="176"/>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9085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518527" y="889282"/>
            <a:ext cx="2745234" cy="584775"/>
          </a:xfrm>
          <a:prstGeom prst="rect">
            <a:avLst/>
          </a:prstGeom>
          <a:noFill/>
        </p:spPr>
        <p:txBody>
          <a:bodyPr wrap="square" rtlCol="0">
            <a:spAutoFit/>
          </a:bodyPr>
          <a:lstStyle/>
          <a:p>
            <a:r>
              <a:rPr lang="es-ES_tradnl" sz="3200" b="1" dirty="0">
                <a:solidFill>
                  <a:schemeClr val="accent4">
                    <a:lumMod val="75000"/>
                  </a:schemeClr>
                </a:solidFill>
                <a:latin typeface="Soberana Sans" charset="0"/>
                <a:ea typeface="Soberana Sans" charset="0"/>
                <a:cs typeface="Soberana Sans" charset="0"/>
              </a:rPr>
              <a:t>Noviembre</a:t>
            </a:r>
            <a:r>
              <a:rPr lang="es-ES_tradnl" b="1" dirty="0">
                <a:solidFill>
                  <a:schemeClr val="accent4">
                    <a:lumMod val="75000"/>
                  </a:schemeClr>
                </a:solidFill>
                <a:latin typeface="Soberana Sans" charset="0"/>
                <a:ea typeface="Soberana Sans" charset="0"/>
                <a:cs typeface="Soberana Sans" charset="0"/>
              </a:rPr>
              <a:t>,</a:t>
            </a:r>
            <a:r>
              <a:rPr lang="es-ES_tradnl" sz="3200" b="1" dirty="0">
                <a:solidFill>
                  <a:schemeClr val="accent4">
                    <a:lumMod val="75000"/>
                  </a:schemeClr>
                </a:solidFill>
                <a:latin typeface="Soberana Sans" charset="0"/>
                <a:ea typeface="Soberana Sans" charset="0"/>
                <a:cs typeface="Soberana Sans" charset="0"/>
              </a:rPr>
              <a:t> </a:t>
            </a:r>
            <a:r>
              <a:rPr lang="es-ES_tradnl" b="1" dirty="0">
                <a:solidFill>
                  <a:schemeClr val="accent4">
                    <a:lumMod val="75000"/>
                  </a:schemeClr>
                </a:solidFill>
                <a:latin typeface="Soberana Sans" charset="0"/>
                <a:ea typeface="Soberana Sans" charset="0"/>
                <a:cs typeface="Soberana Sans" charset="0"/>
              </a:rPr>
              <a:t>2017</a:t>
            </a:r>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573928" y="3716884"/>
            <a:ext cx="3828969" cy="181128"/>
          </a:xfrm>
          <a:prstGeom prst="rect">
            <a:avLst/>
          </a:prstGeom>
        </p:spPr>
      </p:pic>
      <p:sp>
        <p:nvSpPr>
          <p:cNvPr id="4" name="CuadroTexto 3"/>
          <p:cNvSpPr txBox="1"/>
          <p:nvPr/>
        </p:nvSpPr>
        <p:spPr>
          <a:xfrm>
            <a:off x="4438142" y="3351686"/>
            <a:ext cx="6694099" cy="2462213"/>
          </a:xfrm>
          <a:prstGeom prst="rect">
            <a:avLst/>
          </a:prstGeom>
          <a:noFill/>
        </p:spPr>
        <p:txBody>
          <a:bodyPr wrap="square" rtlCol="0">
            <a:spAutoFit/>
          </a:bodyPr>
          <a:lstStyle/>
          <a:p>
            <a:pPr marL="285750" indent="-285750" algn="just">
              <a:buFontTx/>
              <a:buChar char="-"/>
            </a:pPr>
            <a:r>
              <a:rPr lang="es-MX" sz="1400" b="1" dirty="0">
                <a:solidFill>
                  <a:schemeClr val="tx1">
                    <a:lumMod val="65000"/>
                    <a:lumOff val="35000"/>
                  </a:schemeClr>
                </a:solidFill>
                <a:latin typeface="Soberana Sans" charset="0"/>
                <a:ea typeface="Soberana Sans" charset="0"/>
                <a:cs typeface="Soberana Sans" charset="0"/>
              </a:rPr>
              <a:t>Presentación de la propuesta de trabajo del GPT para el Monitoreo de Transparencia en la CNH.</a:t>
            </a:r>
          </a:p>
          <a:p>
            <a:pPr marL="285750" indent="-285750" algn="just">
              <a:buFontTx/>
              <a:buChar char="-"/>
            </a:pPr>
            <a:endParaRPr lang="es-MX" sz="1400" b="1" dirty="0">
              <a:solidFill>
                <a:schemeClr val="tx1">
                  <a:lumMod val="65000"/>
                  <a:lumOff val="35000"/>
                </a:schemeClr>
              </a:solidFill>
              <a:latin typeface="Soberana Sans" charset="0"/>
              <a:ea typeface="Soberana Sans" charset="0"/>
              <a:cs typeface="Soberana Sans" charset="0"/>
            </a:endParaRPr>
          </a:p>
          <a:p>
            <a:pPr marL="285750" indent="-285750" algn="just">
              <a:buFontTx/>
              <a:buChar char="-"/>
            </a:pPr>
            <a:r>
              <a:rPr lang="es-MX" sz="1400" b="1" dirty="0">
                <a:solidFill>
                  <a:schemeClr val="tx1">
                    <a:lumMod val="65000"/>
                    <a:lumOff val="35000"/>
                  </a:schemeClr>
                </a:solidFill>
                <a:latin typeface="Soberana Sans" charset="0"/>
                <a:ea typeface="Soberana Sans" charset="0"/>
                <a:cs typeface="Soberana Sans" charset="0"/>
              </a:rPr>
              <a:t>Reglas de Operación y mecánica de trabajo del GPT para el Monitoreo de la Transparencia en la CNH.</a:t>
            </a:r>
          </a:p>
          <a:p>
            <a:pPr marL="285750" indent="-285750" algn="just">
              <a:buFontTx/>
              <a:buChar char="-"/>
            </a:pPr>
            <a:endParaRPr lang="es-MX" sz="1400" b="1" dirty="0">
              <a:solidFill>
                <a:schemeClr val="tx1">
                  <a:lumMod val="65000"/>
                  <a:lumOff val="35000"/>
                </a:schemeClr>
              </a:solidFill>
              <a:latin typeface="Soberana Sans" charset="0"/>
              <a:ea typeface="Soberana Sans" charset="0"/>
              <a:cs typeface="Soberana Sans" charset="0"/>
            </a:endParaRPr>
          </a:p>
          <a:p>
            <a:pPr algn="just"/>
            <a:r>
              <a:rPr lang="es-MX" sz="1400" b="1" dirty="0">
                <a:solidFill>
                  <a:schemeClr val="tx1">
                    <a:lumMod val="65000"/>
                    <a:lumOff val="35000"/>
                  </a:schemeClr>
                </a:solidFill>
                <a:latin typeface="Soberana Sans" charset="0"/>
                <a:ea typeface="Soberana Sans" charset="0"/>
                <a:cs typeface="Soberana Sans" charset="0"/>
              </a:rPr>
              <a:t>Análisis y comentarios del Grupo.</a:t>
            </a:r>
          </a:p>
          <a:p>
            <a:pPr algn="just"/>
            <a:endParaRPr lang="es-ES_tradnl" sz="1400" b="1" dirty="0">
              <a:solidFill>
                <a:schemeClr val="tx1">
                  <a:lumMod val="65000"/>
                  <a:lumOff val="35000"/>
                </a:schemeClr>
              </a:solidFill>
              <a:latin typeface="Soberana Sans" charset="0"/>
              <a:ea typeface="Soberana Sans" charset="0"/>
              <a:cs typeface="Soberana Sans" charset="0"/>
            </a:endParaRPr>
          </a:p>
          <a:p>
            <a:pPr algn="just"/>
            <a:r>
              <a:rPr lang="es-ES_tradnl" sz="1400" b="1" dirty="0">
                <a:solidFill>
                  <a:schemeClr val="tx1">
                    <a:lumMod val="65000"/>
                    <a:lumOff val="35000"/>
                  </a:schemeClr>
                </a:solidFill>
                <a:latin typeface="Soberana Sans" charset="0"/>
                <a:ea typeface="Soberana Sans" charset="0"/>
                <a:cs typeface="Soberana Sans" charset="0"/>
              </a:rPr>
              <a:t>Moderadores: Ramón Olivas, NRGI; Julio Pastor, CNH.</a:t>
            </a:r>
            <a:endParaRPr lang="es-ES_tradnl" sz="1400" dirty="0">
              <a:solidFill>
                <a:schemeClr val="tx1">
                  <a:lumMod val="65000"/>
                  <a:lumOff val="35000"/>
                </a:schemeClr>
              </a:solidFill>
              <a:latin typeface="Soberana Sans" charset="0"/>
              <a:ea typeface="Soberana Sans" charset="0"/>
              <a:cs typeface="Soberana Sans" charset="0"/>
            </a:endParaRPr>
          </a:p>
          <a:p>
            <a:pPr algn="just"/>
            <a:r>
              <a:rPr lang="es-ES_tradnl" sz="1400" b="1" dirty="0">
                <a:solidFill>
                  <a:schemeClr val="tx1">
                    <a:lumMod val="65000"/>
                    <a:lumOff val="35000"/>
                  </a:schemeClr>
                </a:solidFill>
                <a:latin typeface="Soberana Sans" charset="0"/>
                <a:ea typeface="Soberana Sans" charset="0"/>
                <a:cs typeface="Soberana Sans" charset="0"/>
              </a:rPr>
              <a:t>Lugar: </a:t>
            </a:r>
            <a:r>
              <a:rPr lang="es-ES_tradnl" sz="1400" dirty="0">
                <a:solidFill>
                  <a:schemeClr val="tx1">
                    <a:lumMod val="65000"/>
                    <a:lumOff val="35000"/>
                  </a:schemeClr>
                </a:solidFill>
                <a:latin typeface="Soberana Sans" charset="0"/>
                <a:ea typeface="Soberana Sans" charset="0"/>
                <a:cs typeface="Soberana Sans" charset="0"/>
              </a:rPr>
              <a:t>CNH</a:t>
            </a:r>
          </a:p>
          <a:p>
            <a:pPr algn="just"/>
            <a:endParaRPr lang="es-ES_tradnl" sz="1400" dirty="0">
              <a:solidFill>
                <a:schemeClr val="tx1">
                  <a:lumMod val="65000"/>
                  <a:lumOff val="35000"/>
                </a:schemeClr>
              </a:solidFill>
              <a:latin typeface="Soberana Sans" charset="0"/>
              <a:ea typeface="Soberana Sans" charset="0"/>
              <a:cs typeface="Soberana Sans" charset="0"/>
            </a:endParaRPr>
          </a:p>
        </p:txBody>
      </p:sp>
      <p:sp>
        <p:nvSpPr>
          <p:cNvPr id="6" name="Rectángulo 5"/>
          <p:cNvSpPr/>
          <p:nvPr/>
        </p:nvSpPr>
        <p:spPr>
          <a:xfrm>
            <a:off x="2064400" y="3520963"/>
            <a:ext cx="1454316" cy="307777"/>
          </a:xfrm>
          <a:prstGeom prst="rect">
            <a:avLst/>
          </a:prstGeom>
        </p:spPr>
        <p:txBody>
          <a:bodyPr wrap="square">
            <a:spAutoFit/>
          </a:bodyPr>
          <a:lstStyle/>
          <a:p>
            <a:r>
              <a:rPr lang="es-ES_tradnl" sz="1400" b="1" dirty="0">
                <a:solidFill>
                  <a:schemeClr val="tx1">
                    <a:lumMod val="65000"/>
                    <a:lumOff val="35000"/>
                  </a:schemeClr>
                </a:solidFill>
                <a:latin typeface="Soberana Sans" charset="0"/>
                <a:ea typeface="Soberana Sans" charset="0"/>
                <a:cs typeface="Soberana Sans" charset="0"/>
              </a:rPr>
              <a:t>Noviembre 2017</a:t>
            </a:r>
            <a:endParaRPr lang="es-ES_tradnl" sz="1400" dirty="0">
              <a:solidFill>
                <a:schemeClr val="tx1">
                  <a:lumMod val="65000"/>
                  <a:lumOff val="35000"/>
                </a:schemeClr>
              </a:solidFill>
              <a:latin typeface="Soberana Sans" charset="0"/>
              <a:ea typeface="Soberana Sans" charset="0"/>
              <a:cs typeface="Soberana Sans" charset="0"/>
            </a:endParaRPr>
          </a:p>
        </p:txBody>
      </p:sp>
      <p:cxnSp>
        <p:nvCxnSpPr>
          <p:cNvPr id="15" name="Conector recto de flecha 14"/>
          <p:cNvCxnSpPr/>
          <p:nvPr/>
        </p:nvCxnSpPr>
        <p:spPr>
          <a:xfrm>
            <a:off x="1431121" y="3674851"/>
            <a:ext cx="633278" cy="176"/>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8792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518527" y="889282"/>
            <a:ext cx="2745234" cy="584775"/>
          </a:xfrm>
          <a:prstGeom prst="rect">
            <a:avLst/>
          </a:prstGeom>
          <a:noFill/>
        </p:spPr>
        <p:txBody>
          <a:bodyPr wrap="square" rtlCol="0">
            <a:spAutoFit/>
          </a:bodyPr>
          <a:lstStyle/>
          <a:p>
            <a:r>
              <a:rPr lang="es-ES_tradnl" sz="3200" b="1" dirty="0">
                <a:solidFill>
                  <a:schemeClr val="accent4">
                    <a:lumMod val="75000"/>
                  </a:schemeClr>
                </a:solidFill>
                <a:latin typeface="Soberana Sans" charset="0"/>
                <a:ea typeface="Soberana Sans" charset="0"/>
                <a:cs typeface="Soberana Sans" charset="0"/>
              </a:rPr>
              <a:t>Diciembre</a:t>
            </a:r>
            <a:r>
              <a:rPr lang="es-ES_tradnl" b="1" dirty="0">
                <a:solidFill>
                  <a:schemeClr val="accent4">
                    <a:lumMod val="75000"/>
                  </a:schemeClr>
                </a:solidFill>
                <a:latin typeface="Soberana Sans" charset="0"/>
                <a:ea typeface="Soberana Sans" charset="0"/>
                <a:cs typeface="Soberana Sans" charset="0"/>
              </a:rPr>
              <a:t>,</a:t>
            </a:r>
            <a:r>
              <a:rPr lang="es-ES_tradnl" sz="3200" b="1" dirty="0">
                <a:solidFill>
                  <a:schemeClr val="accent4">
                    <a:lumMod val="75000"/>
                  </a:schemeClr>
                </a:solidFill>
                <a:latin typeface="Soberana Sans" charset="0"/>
                <a:ea typeface="Soberana Sans" charset="0"/>
                <a:cs typeface="Soberana Sans" charset="0"/>
              </a:rPr>
              <a:t> </a:t>
            </a:r>
            <a:r>
              <a:rPr lang="es-ES_tradnl" b="1" dirty="0">
                <a:solidFill>
                  <a:schemeClr val="accent4">
                    <a:lumMod val="75000"/>
                  </a:schemeClr>
                </a:solidFill>
                <a:latin typeface="Soberana Sans" charset="0"/>
                <a:ea typeface="Soberana Sans" charset="0"/>
                <a:cs typeface="Soberana Sans" charset="0"/>
              </a:rPr>
              <a:t>2017</a:t>
            </a:r>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573928" y="3716884"/>
            <a:ext cx="3828969" cy="181128"/>
          </a:xfrm>
          <a:prstGeom prst="rect">
            <a:avLst/>
          </a:prstGeom>
        </p:spPr>
      </p:pic>
      <p:sp>
        <p:nvSpPr>
          <p:cNvPr id="4" name="CuadroTexto 3"/>
          <p:cNvSpPr txBox="1"/>
          <p:nvPr/>
        </p:nvSpPr>
        <p:spPr>
          <a:xfrm>
            <a:off x="4438142" y="3351686"/>
            <a:ext cx="6694099" cy="1815882"/>
          </a:xfrm>
          <a:prstGeom prst="rect">
            <a:avLst/>
          </a:prstGeom>
          <a:noFill/>
        </p:spPr>
        <p:txBody>
          <a:bodyPr wrap="square" rtlCol="0">
            <a:spAutoFit/>
          </a:bodyPr>
          <a:lstStyle/>
          <a:p>
            <a:pPr marL="285750" indent="-285750" algn="just">
              <a:buFontTx/>
              <a:buChar char="-"/>
            </a:pPr>
            <a:r>
              <a:rPr lang="es-MX" sz="1400" b="1" dirty="0">
                <a:solidFill>
                  <a:schemeClr val="tx1">
                    <a:lumMod val="65000"/>
                    <a:lumOff val="35000"/>
                  </a:schemeClr>
                </a:solidFill>
                <a:latin typeface="Soberana Sans" charset="0"/>
                <a:ea typeface="Soberana Sans" charset="0"/>
                <a:cs typeface="Soberana Sans" charset="0"/>
              </a:rPr>
              <a:t>Retroalimentación sobre la Propuesta del Programa de Trabajo del GPT para el año 2018.</a:t>
            </a:r>
          </a:p>
          <a:p>
            <a:pPr marL="285750" indent="-285750" algn="just">
              <a:buFontTx/>
              <a:buChar char="-"/>
            </a:pPr>
            <a:r>
              <a:rPr lang="es-MX" sz="1400" b="1" dirty="0">
                <a:solidFill>
                  <a:schemeClr val="tx1">
                    <a:lumMod val="65000"/>
                    <a:lumOff val="35000"/>
                  </a:schemeClr>
                </a:solidFill>
                <a:latin typeface="Soberana Sans" charset="0"/>
                <a:ea typeface="Soberana Sans" charset="0"/>
                <a:cs typeface="Soberana Sans" charset="0"/>
              </a:rPr>
              <a:t>Reglas de operación y mecánica de trabajo del GPT.</a:t>
            </a:r>
          </a:p>
          <a:p>
            <a:pPr marL="285750" indent="-285750" algn="just">
              <a:buFontTx/>
              <a:buChar char="-"/>
            </a:pPr>
            <a:endParaRPr lang="es-MX" sz="1400" b="1" dirty="0">
              <a:solidFill>
                <a:schemeClr val="tx1">
                  <a:lumMod val="65000"/>
                  <a:lumOff val="35000"/>
                </a:schemeClr>
              </a:solidFill>
              <a:latin typeface="Soberana Sans" charset="0"/>
              <a:ea typeface="Soberana Sans" charset="0"/>
              <a:cs typeface="Soberana Sans" charset="0"/>
            </a:endParaRPr>
          </a:p>
          <a:p>
            <a:pPr algn="just"/>
            <a:endParaRPr lang="es-ES_tradnl" sz="1400" b="1" dirty="0">
              <a:solidFill>
                <a:schemeClr val="tx1">
                  <a:lumMod val="65000"/>
                  <a:lumOff val="35000"/>
                </a:schemeClr>
              </a:solidFill>
              <a:latin typeface="Soberana Sans" charset="0"/>
              <a:ea typeface="Soberana Sans" charset="0"/>
              <a:cs typeface="Soberana Sans" charset="0"/>
            </a:endParaRPr>
          </a:p>
          <a:p>
            <a:pPr algn="just"/>
            <a:r>
              <a:rPr lang="es-ES_tradnl" sz="1400" b="1" dirty="0">
                <a:solidFill>
                  <a:schemeClr val="tx1">
                    <a:lumMod val="65000"/>
                    <a:lumOff val="35000"/>
                  </a:schemeClr>
                </a:solidFill>
                <a:latin typeface="Soberana Sans" charset="0"/>
                <a:ea typeface="Soberana Sans" charset="0"/>
                <a:cs typeface="Soberana Sans" charset="0"/>
              </a:rPr>
              <a:t>Moderador: Julio Pastor, CNH.</a:t>
            </a:r>
          </a:p>
          <a:p>
            <a:pPr algn="just"/>
            <a:r>
              <a:rPr lang="es-ES_tradnl" sz="1400" b="1" dirty="0">
                <a:solidFill>
                  <a:schemeClr val="tx1">
                    <a:lumMod val="65000"/>
                    <a:lumOff val="35000"/>
                  </a:schemeClr>
                </a:solidFill>
                <a:latin typeface="Soberana Sans" charset="0"/>
                <a:ea typeface="Soberana Sans" charset="0"/>
                <a:cs typeface="Soberana Sans" charset="0"/>
              </a:rPr>
              <a:t>Lugar: </a:t>
            </a:r>
            <a:r>
              <a:rPr lang="es-ES_tradnl" sz="1400" dirty="0">
                <a:solidFill>
                  <a:schemeClr val="tx1">
                    <a:lumMod val="65000"/>
                    <a:lumOff val="35000"/>
                  </a:schemeClr>
                </a:solidFill>
                <a:latin typeface="Soberana Sans" charset="0"/>
                <a:ea typeface="Soberana Sans" charset="0"/>
                <a:cs typeface="Soberana Sans" charset="0"/>
              </a:rPr>
              <a:t>CNH</a:t>
            </a:r>
          </a:p>
          <a:p>
            <a:pPr algn="just"/>
            <a:endParaRPr lang="es-ES_tradnl" sz="1400" dirty="0">
              <a:solidFill>
                <a:schemeClr val="tx1">
                  <a:lumMod val="65000"/>
                  <a:lumOff val="35000"/>
                </a:schemeClr>
              </a:solidFill>
              <a:latin typeface="Soberana Sans" charset="0"/>
              <a:ea typeface="Soberana Sans" charset="0"/>
              <a:cs typeface="Soberana Sans" charset="0"/>
            </a:endParaRPr>
          </a:p>
        </p:txBody>
      </p:sp>
      <p:sp>
        <p:nvSpPr>
          <p:cNvPr id="6" name="Rectángulo 5"/>
          <p:cNvSpPr/>
          <p:nvPr/>
        </p:nvSpPr>
        <p:spPr>
          <a:xfrm>
            <a:off x="2064400" y="3520963"/>
            <a:ext cx="1454316" cy="307777"/>
          </a:xfrm>
          <a:prstGeom prst="rect">
            <a:avLst/>
          </a:prstGeom>
        </p:spPr>
        <p:txBody>
          <a:bodyPr wrap="square">
            <a:spAutoFit/>
          </a:bodyPr>
          <a:lstStyle/>
          <a:p>
            <a:r>
              <a:rPr lang="es-ES_tradnl" sz="1400" b="1" dirty="0">
                <a:solidFill>
                  <a:schemeClr val="tx1">
                    <a:lumMod val="65000"/>
                    <a:lumOff val="35000"/>
                  </a:schemeClr>
                </a:solidFill>
                <a:latin typeface="Soberana Sans" charset="0"/>
                <a:ea typeface="Soberana Sans" charset="0"/>
                <a:cs typeface="Soberana Sans" charset="0"/>
              </a:rPr>
              <a:t>Diciembre 2017</a:t>
            </a:r>
            <a:endParaRPr lang="es-ES_tradnl" sz="1400" dirty="0">
              <a:solidFill>
                <a:schemeClr val="tx1">
                  <a:lumMod val="65000"/>
                  <a:lumOff val="35000"/>
                </a:schemeClr>
              </a:solidFill>
              <a:latin typeface="Soberana Sans" charset="0"/>
              <a:ea typeface="Soberana Sans" charset="0"/>
              <a:cs typeface="Soberana Sans" charset="0"/>
            </a:endParaRPr>
          </a:p>
        </p:txBody>
      </p:sp>
      <p:cxnSp>
        <p:nvCxnSpPr>
          <p:cNvPr id="15" name="Conector recto de flecha 14"/>
          <p:cNvCxnSpPr/>
          <p:nvPr/>
        </p:nvCxnSpPr>
        <p:spPr>
          <a:xfrm>
            <a:off x="1431121" y="3674851"/>
            <a:ext cx="633278" cy="176"/>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950342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439</TotalTime>
  <Words>541</Words>
  <Application>Microsoft Office PowerPoint</Application>
  <PresentationFormat>Panorámica</PresentationFormat>
  <Paragraphs>73</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Calibri</vt:lpstr>
      <vt:lpstr>Calibri Light</vt:lpstr>
      <vt:lpstr>Soberana Sans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María Andrea Solís Castillo</dc:creator>
  <cp:lastModifiedBy>Carlos Roberto Bernal Hernández</cp:lastModifiedBy>
  <cp:revision>28</cp:revision>
  <cp:lastPrinted>2016-12-14T00:30:25Z</cp:lastPrinted>
  <dcterms:created xsi:type="dcterms:W3CDTF">2016-12-13T23:06:54Z</dcterms:created>
  <dcterms:modified xsi:type="dcterms:W3CDTF">2018-01-17T20:28:59Z</dcterms:modified>
</cp:coreProperties>
</file>